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68" r:id="rId6"/>
    <p:sldId id="259" r:id="rId7"/>
    <p:sldId id="260" r:id="rId8"/>
    <p:sldId id="261" r:id="rId9"/>
    <p:sldId id="270" r:id="rId10"/>
    <p:sldId id="262" r:id="rId11"/>
    <p:sldId id="263" r:id="rId12"/>
    <p:sldId id="264" r:id="rId13"/>
    <p:sldId id="265" r:id="rId14"/>
    <p:sldId id="266" r:id="rId15"/>
    <p:sldId id="267" r:id="rId16"/>
    <p:sldId id="273"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4ECC527-55D6-4210-8CF3-BE83BEF56BE9}"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557724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CC527-55D6-4210-8CF3-BE83BEF56BE9}"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2447420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CC527-55D6-4210-8CF3-BE83BEF56BE9}"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1413398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CC527-55D6-4210-8CF3-BE83BEF56BE9}"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759981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ECC527-55D6-4210-8CF3-BE83BEF56BE9}"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3216153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4ECC527-55D6-4210-8CF3-BE83BEF56BE9}"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1455831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4ECC527-55D6-4210-8CF3-BE83BEF56BE9}" type="datetimeFigureOut">
              <a:rPr lang="ru-RU" smtClean="0"/>
              <a:t>27.04.2021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2633158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4ECC527-55D6-4210-8CF3-BE83BEF56BE9}" type="datetimeFigureOut">
              <a:rPr lang="ru-RU" smtClean="0"/>
              <a:t>27.04.2021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3433644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CC527-55D6-4210-8CF3-BE83BEF56BE9}" type="datetimeFigureOut">
              <a:rPr lang="ru-RU" smtClean="0"/>
              <a:t>27.04.2021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798391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4ECC527-55D6-4210-8CF3-BE83BEF56BE9}"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3696804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4ECC527-55D6-4210-8CF3-BE83BEF56BE9}"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A7DF3D0-E637-4BF2-BA5F-FBD40437851C}" type="slidenum">
              <a:rPr lang="ru-RU" smtClean="0"/>
              <a:t>‹#›</a:t>
            </a:fld>
            <a:endParaRPr lang="ru-RU"/>
          </a:p>
        </p:txBody>
      </p:sp>
    </p:spTree>
    <p:extLst>
      <p:ext uri="{BB962C8B-B14F-4D97-AF65-F5344CB8AC3E}">
        <p14:creationId xmlns:p14="http://schemas.microsoft.com/office/powerpoint/2010/main" val="394167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ECC527-55D6-4210-8CF3-BE83BEF56BE9}" type="datetimeFigureOut">
              <a:rPr lang="ru-RU" smtClean="0"/>
              <a:t>27.04.2021</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7DF3D0-E637-4BF2-BA5F-FBD40437851C}" type="slidenum">
              <a:rPr lang="ru-RU" smtClean="0"/>
              <a:t>‹#›</a:t>
            </a:fld>
            <a:endParaRPr lang="ru-RU"/>
          </a:p>
        </p:txBody>
      </p:sp>
    </p:spTree>
    <p:extLst>
      <p:ext uri="{BB962C8B-B14F-4D97-AF65-F5344CB8AC3E}">
        <p14:creationId xmlns:p14="http://schemas.microsoft.com/office/powerpoint/2010/main" val="24813859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scicenter.online/fiziologiya-patologicheskaya-scicenter/patofiziologiya.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sp>
        <p:nvSpPr>
          <p:cNvPr id="4" name="Прямоугольник 3"/>
          <p:cNvSpPr/>
          <p:nvPr/>
        </p:nvSpPr>
        <p:spPr>
          <a:xfrm>
            <a:off x="2142309" y="1436915"/>
            <a:ext cx="5643154" cy="1361014"/>
          </a:xfrm>
          <a:prstGeom prst="rect">
            <a:avLst/>
          </a:prstGeom>
          <a:solidFill>
            <a:schemeClr val="accent1">
              <a:lumMod val="40000"/>
              <a:lumOff val="60000"/>
            </a:schemeClr>
          </a:solidFill>
        </p:spPr>
        <p:txBody>
          <a:bodyPr wrap="square">
            <a:spAutoFit/>
          </a:bodyPr>
          <a:lstStyle/>
          <a:p>
            <a:pPr algn="ctr">
              <a:lnSpc>
                <a:spcPct val="107000"/>
              </a:lnSpc>
              <a:spcAft>
                <a:spcPts val="80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Лекция </a:t>
            </a:r>
            <a:r>
              <a:rPr lang="ru-RU" sz="2400" b="1" dirty="0" smtClean="0">
                <a:latin typeface="Times New Roman" panose="02020603050405020304" pitchFamily="18" charset="0"/>
                <a:ea typeface="Calibri" panose="020F0502020204030204" pitchFamily="34" charset="0"/>
                <a:cs typeface="Times New Roman" panose="02020603050405020304" pitchFamily="18" charset="0"/>
              </a:rPr>
              <a:t>14</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Тема: «Канцерогенез и образование опухолевых клеток»</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10305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96834" y="496389"/>
            <a:ext cx="7628709" cy="3046988"/>
          </a:xfrm>
          <a:prstGeom prst="rect">
            <a:avLst/>
          </a:prstGeom>
          <a:solidFill>
            <a:schemeClr val="accent1">
              <a:lumMod val="20000"/>
              <a:lumOff val="80000"/>
            </a:schemeClr>
          </a:solidFill>
        </p:spPr>
        <p:txBody>
          <a:bodyPr wrap="square">
            <a:spAutoFit/>
          </a:bodyPr>
          <a:lstStyle/>
          <a:p>
            <a:pPr algn="just"/>
            <a:r>
              <a:rPr lang="ru-RU"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Под </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гетерогенностью опухоли понимают разнородность клеток опухоли по инвазивному и метастатическому потенциалу,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способности уклоняться от иммунного надзора, устойчивости и терапевтическим агентам и другим характеристикам. Считается, что возникновение гетерогенности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моноклональной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опухоли является результатом генетической нестабильности опухолевых клеток.</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145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7646" y="607487"/>
            <a:ext cx="7458891" cy="5016758"/>
          </a:xfrm>
          <a:prstGeom prst="rect">
            <a:avLst/>
          </a:prstGeom>
          <a:solidFill>
            <a:schemeClr val="accent1">
              <a:lumMod val="20000"/>
              <a:lumOff val="80000"/>
            </a:schemeClr>
          </a:solidFill>
        </p:spPr>
        <p:txBody>
          <a:bodyPr wrap="square">
            <a:spAutoFit/>
          </a:bodyPr>
          <a:lstStyle/>
          <a:p>
            <a:pPr indent="450215" algn="ctr">
              <a:spcAft>
                <a:spcPts val="0"/>
              </a:spcAft>
            </a:pPr>
            <a:r>
              <a:rPr lang="ru-RU" sz="2000" b="1" dirty="0">
                <a:solidFill>
                  <a:srgbClr val="FF0000"/>
                </a:solidFill>
                <a:latin typeface="Times New Roman" panose="02020603050405020304" pitchFamily="18" charset="0"/>
                <a:ea typeface="Times New Roman" panose="02020603050405020304" pitchFamily="18" charset="0"/>
              </a:rPr>
              <a:t>Инвазивный рост и метастазирование.</a:t>
            </a:r>
            <a:r>
              <a:rPr lang="ru-RU" sz="2000" dirty="0">
                <a:solidFill>
                  <a:srgbClr val="FF0000"/>
                </a:solidFill>
                <a:latin typeface="Times New Roman" panose="02020603050405020304" pitchFamily="18" charset="0"/>
                <a:ea typeface="Times New Roman" panose="02020603050405020304" pitchFamily="18" charset="0"/>
              </a:rPr>
              <a:t> </a:t>
            </a:r>
            <a:endParaRPr lang="ru-RU" sz="2000" dirty="0" smtClean="0">
              <a:solidFill>
                <a:srgbClr val="FF0000"/>
              </a:solidFill>
              <a:latin typeface="Times New Roman" panose="02020603050405020304" pitchFamily="18" charset="0"/>
              <a:ea typeface="Times New Roman" panose="02020603050405020304" pitchFamily="18" charset="0"/>
            </a:endParaRP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Способность </a:t>
            </a:r>
            <a:r>
              <a:rPr lang="ru-RU" sz="2000" dirty="0">
                <a:solidFill>
                  <a:srgbClr val="000000"/>
                </a:solidFill>
                <a:latin typeface="Times New Roman" panose="02020603050405020304" pitchFamily="18" charset="0"/>
                <a:ea typeface="Times New Roman" panose="02020603050405020304" pitchFamily="18" charset="0"/>
              </a:rPr>
              <a:t>опухоли к инвазии окружающих тканей и метастазированию является основной причиной смерти от злокачественных новообразований. Опухоль может заместить большую часть органа и привести таким образом к его недостаточности. Результатом инвазии кровеносных сосудов могут быть профузные кровотечения. Распространение опухоли за пределы органа ведет к поражению других рядом расположенных органов. Результатом инвазии нервных стволов является выраженный болевой синдром.  </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Инвазивный рост – первый этап метастазирования</a:t>
            </a:r>
            <a:r>
              <a:rPr lang="ru-RU" sz="2000" dirty="0">
                <a:solidFill>
                  <a:srgbClr val="000000"/>
                </a:solidFill>
                <a:latin typeface="Times New Roman" panose="02020603050405020304" pitchFamily="18"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Метастаз – это очаг опухолевого роста на отдалении от первичной опухоли, аналогичного с ней строения.</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Метастазирование опухоли может происходить </a:t>
            </a:r>
            <a:r>
              <a:rPr lang="ru-RU" sz="2000" b="1" dirty="0" err="1">
                <a:solidFill>
                  <a:srgbClr val="000000"/>
                </a:solidFill>
                <a:latin typeface="Times New Roman" panose="02020603050405020304" pitchFamily="18" charset="0"/>
                <a:ea typeface="Times New Roman" panose="02020603050405020304" pitchFamily="18" charset="0"/>
              </a:rPr>
              <a:t>лимфогенно</a:t>
            </a:r>
            <a:r>
              <a:rPr lang="ru-RU" sz="2000" b="1" dirty="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гематогенно</a:t>
            </a:r>
            <a:r>
              <a:rPr lang="ru-RU" sz="2000" b="1" dirty="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имплантационно</a:t>
            </a:r>
            <a:r>
              <a:rPr lang="ru-RU" sz="2000" b="1" dirty="0">
                <a:solidFill>
                  <a:srgbClr val="000000"/>
                </a:solidFill>
                <a:latin typeface="Times New Roman" panose="02020603050405020304" pitchFamily="18" charset="0"/>
                <a:ea typeface="Times New Roman" panose="02020603050405020304" pitchFamily="18" charset="0"/>
              </a:rPr>
              <a:t>, по </a:t>
            </a:r>
            <a:r>
              <a:rPr lang="ru-RU" sz="2000" b="1" dirty="0" err="1">
                <a:solidFill>
                  <a:srgbClr val="000000"/>
                </a:solidFill>
                <a:latin typeface="Times New Roman" panose="02020603050405020304" pitchFamily="18" charset="0"/>
                <a:ea typeface="Times New Roman" panose="02020603050405020304" pitchFamily="18" charset="0"/>
              </a:rPr>
              <a:t>ликворным</a:t>
            </a:r>
            <a:r>
              <a:rPr lang="ru-RU" sz="2000" b="1" dirty="0">
                <a:solidFill>
                  <a:srgbClr val="000000"/>
                </a:solidFill>
                <a:latin typeface="Times New Roman" panose="02020603050405020304" pitchFamily="18" charset="0"/>
                <a:ea typeface="Times New Roman" panose="02020603050405020304" pitchFamily="18" charset="0"/>
              </a:rPr>
              <a:t> путям и </a:t>
            </a:r>
            <a:r>
              <a:rPr lang="ru-RU" sz="2000" b="1" dirty="0" err="1">
                <a:solidFill>
                  <a:srgbClr val="000000"/>
                </a:solidFill>
                <a:latin typeface="Times New Roman" panose="02020603050405020304" pitchFamily="18" charset="0"/>
                <a:ea typeface="Times New Roman" panose="02020603050405020304" pitchFamily="18" charset="0"/>
              </a:rPr>
              <a:t>периневральным</a:t>
            </a:r>
            <a:r>
              <a:rPr lang="ru-RU" sz="2000" b="1" dirty="0">
                <a:solidFill>
                  <a:srgbClr val="000000"/>
                </a:solidFill>
                <a:latin typeface="Times New Roman" panose="02020603050405020304" pitchFamily="18" charset="0"/>
                <a:ea typeface="Times New Roman" panose="02020603050405020304" pitchFamily="18" charset="0"/>
              </a:rPr>
              <a:t> пространствам</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effectLst/>
            </a:endParaRPr>
          </a:p>
        </p:txBody>
      </p:sp>
    </p:spTree>
    <p:extLst>
      <p:ext uri="{BB962C8B-B14F-4D97-AF65-F5344CB8AC3E}">
        <p14:creationId xmlns:p14="http://schemas.microsoft.com/office/powerpoint/2010/main" val="1029837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8457" y="886833"/>
            <a:ext cx="7615646" cy="5632311"/>
          </a:xfrm>
          <a:prstGeom prst="rect">
            <a:avLst/>
          </a:prstGeom>
          <a:solidFill>
            <a:schemeClr val="accent1">
              <a:lumMod val="20000"/>
              <a:lumOff val="80000"/>
            </a:schemeClr>
          </a:solidFill>
        </p:spPr>
        <p:txBody>
          <a:bodyPr wrap="square">
            <a:spAutoFit/>
          </a:bodyPr>
          <a:lstStyle/>
          <a:p>
            <a:pPr indent="450215" algn="just">
              <a:spcAft>
                <a:spcPts val="0"/>
              </a:spcAft>
            </a:pPr>
            <a:r>
              <a:rPr lang="ru-RU" sz="2000" b="1" dirty="0" err="1">
                <a:solidFill>
                  <a:srgbClr val="000000"/>
                </a:solidFill>
                <a:latin typeface="Times New Roman" panose="02020603050405020304" pitchFamily="18" charset="0"/>
                <a:ea typeface="Times New Roman" panose="02020603050405020304" pitchFamily="18" charset="0"/>
              </a:rPr>
              <a:t>Лимфогенное</a:t>
            </a:r>
            <a:r>
              <a:rPr lang="ru-RU" sz="2000" b="1" dirty="0">
                <a:solidFill>
                  <a:srgbClr val="000000"/>
                </a:solidFill>
                <a:latin typeface="Times New Roman" panose="02020603050405020304" pitchFamily="18" charset="0"/>
                <a:ea typeface="Times New Roman" panose="02020603050405020304" pitchFamily="18" charset="0"/>
              </a:rPr>
              <a:t> метастазирование</a:t>
            </a:r>
            <a:r>
              <a:rPr lang="ru-RU" sz="2000" dirty="0">
                <a:solidFill>
                  <a:srgbClr val="000000"/>
                </a:solidFill>
                <a:latin typeface="Times New Roman" panose="02020603050405020304" pitchFamily="18" charset="0"/>
                <a:ea typeface="Times New Roman" panose="02020603050405020304" pitchFamily="18" charset="0"/>
              </a:rPr>
              <a:t>. В лимфатических капиллярах отсутствует базальная мембрана, поэтому, </a:t>
            </a:r>
            <a:r>
              <a:rPr lang="ru-RU" sz="2000" dirty="0" err="1">
                <a:solidFill>
                  <a:srgbClr val="000000"/>
                </a:solidFill>
                <a:latin typeface="Times New Roman" panose="02020603050405020304" pitchFamily="18" charset="0"/>
                <a:ea typeface="Times New Roman" panose="02020603050405020304" pitchFamily="18" charset="0"/>
              </a:rPr>
              <a:t>лимфогенное</a:t>
            </a:r>
            <a:r>
              <a:rPr lang="ru-RU" sz="2000" dirty="0">
                <a:solidFill>
                  <a:srgbClr val="000000"/>
                </a:solidFill>
                <a:latin typeface="Times New Roman" panose="02020603050405020304" pitchFamily="18" charset="0"/>
                <a:ea typeface="Times New Roman" panose="02020603050405020304" pitchFamily="18" charset="0"/>
              </a:rPr>
              <a:t> метастазирование большинства опухолей происходит раньше, чем гематогенное. Чем более выраженная лимфатическая система в органе, тем более вероятно быстрое развитие </a:t>
            </a:r>
            <a:r>
              <a:rPr lang="ru-RU" sz="2000" dirty="0" err="1">
                <a:solidFill>
                  <a:srgbClr val="000000"/>
                </a:solidFill>
                <a:latin typeface="Times New Roman" panose="02020603050405020304" pitchFamily="18" charset="0"/>
                <a:ea typeface="Times New Roman" panose="02020603050405020304" pitchFamily="18" charset="0"/>
              </a:rPr>
              <a:t>лимфогенных</a:t>
            </a:r>
            <a:r>
              <a:rPr lang="ru-RU" sz="2000" dirty="0">
                <a:solidFill>
                  <a:srgbClr val="000000"/>
                </a:solidFill>
                <a:latin typeface="Times New Roman" panose="02020603050405020304" pitchFamily="18" charset="0"/>
                <a:ea typeface="Times New Roman" panose="02020603050405020304" pitchFamily="18" charset="0"/>
              </a:rPr>
              <a:t> метастазов. </a:t>
            </a:r>
            <a:r>
              <a:rPr lang="ru-RU" sz="2000" b="1" dirty="0">
                <a:solidFill>
                  <a:srgbClr val="000000"/>
                </a:solidFill>
                <a:latin typeface="Times New Roman" panose="02020603050405020304" pitchFamily="18" charset="0"/>
                <a:ea typeface="Times New Roman" panose="02020603050405020304" pitchFamily="18" charset="0"/>
              </a:rPr>
              <a:t>Различают </a:t>
            </a:r>
            <a:r>
              <a:rPr lang="ru-RU" sz="2000" b="1" dirty="0" err="1">
                <a:solidFill>
                  <a:srgbClr val="000000"/>
                </a:solidFill>
                <a:latin typeface="Times New Roman" panose="02020603050405020304" pitchFamily="18" charset="0"/>
                <a:ea typeface="Times New Roman" panose="02020603050405020304" pitchFamily="18" charset="0"/>
              </a:rPr>
              <a:t>ортоградные</a:t>
            </a:r>
            <a:r>
              <a:rPr lang="ru-RU" sz="2000" b="1" dirty="0">
                <a:solidFill>
                  <a:srgbClr val="000000"/>
                </a:solidFill>
                <a:latin typeface="Times New Roman" panose="02020603050405020304" pitchFamily="18" charset="0"/>
                <a:ea typeface="Times New Roman" panose="02020603050405020304" pitchFamily="18" charset="0"/>
              </a:rPr>
              <a:t> (по ходу </a:t>
            </a:r>
            <a:r>
              <a:rPr lang="ru-RU" sz="2000" b="1" dirty="0" err="1">
                <a:solidFill>
                  <a:srgbClr val="000000"/>
                </a:solidFill>
                <a:latin typeface="Times New Roman" panose="02020603050405020304" pitchFamily="18" charset="0"/>
                <a:ea typeface="Times New Roman" panose="02020603050405020304" pitchFamily="18" charset="0"/>
              </a:rPr>
              <a:t>лимфооттока</a:t>
            </a:r>
            <a:r>
              <a:rPr lang="ru-RU" sz="2000" b="1" dirty="0">
                <a:solidFill>
                  <a:srgbClr val="000000"/>
                </a:solidFill>
                <a:latin typeface="Times New Roman" panose="02020603050405020304" pitchFamily="18" charset="0"/>
                <a:ea typeface="Times New Roman" panose="02020603050405020304" pitchFamily="18" charset="0"/>
              </a:rPr>
              <a:t>) и ретроградные (против хода лимфатического дренажа) </a:t>
            </a:r>
            <a:r>
              <a:rPr lang="ru-RU" sz="2000" b="1" dirty="0" err="1">
                <a:solidFill>
                  <a:srgbClr val="000000"/>
                </a:solidFill>
                <a:latin typeface="Times New Roman" panose="02020603050405020304" pitchFamily="18" charset="0"/>
                <a:ea typeface="Times New Roman" panose="02020603050405020304" pitchFamily="18" charset="0"/>
              </a:rPr>
              <a:t>лимфогенные</a:t>
            </a:r>
            <a:r>
              <a:rPr lang="ru-RU" sz="2000" b="1" dirty="0">
                <a:solidFill>
                  <a:srgbClr val="000000"/>
                </a:solidFill>
                <a:latin typeface="Times New Roman" panose="02020603050405020304" pitchFamily="18" charset="0"/>
                <a:ea typeface="Times New Roman" panose="02020603050405020304" pitchFamily="18" charset="0"/>
              </a:rPr>
              <a:t> метастазы</a:t>
            </a:r>
            <a:r>
              <a:rPr lang="ru-RU" sz="2000" dirty="0">
                <a:solidFill>
                  <a:srgbClr val="000000"/>
                </a:solidFill>
                <a:latin typeface="Times New Roman" panose="02020603050405020304" pitchFamily="18" charset="0"/>
                <a:ea typeface="Times New Roman" panose="02020603050405020304" pitchFamily="18" charset="0"/>
              </a:rPr>
              <a:t>. При этом метастазы развиваются в регионарных лимфатических узлах, причем возможно тотальное замещение ткани лимфоузла опухолью при полном вытеснении лимфоидных клеток. Размер лимфатического узла при этом может увеличиваться во много раз, рядом расположенные лимфоузлы «спаиваться», формируя конгломераты. Наличие метастазов в определенных группах лимфоузлов принципиально важно для определения стадии заболевания и прогноза течения заболевания. Тем не менее, регионарные лимфоузлы могут быть увеличены не только за счет метастазов, но и вследствие реактивной гиперплазии, которая является отражением иммунной реакции на опухоль. </a:t>
            </a:r>
            <a:endParaRPr lang="ru-RU" sz="2000" dirty="0">
              <a:effectLst/>
            </a:endParaRPr>
          </a:p>
        </p:txBody>
      </p:sp>
    </p:spTree>
    <p:extLst>
      <p:ext uri="{BB962C8B-B14F-4D97-AF65-F5344CB8AC3E}">
        <p14:creationId xmlns:p14="http://schemas.microsoft.com/office/powerpoint/2010/main" val="663317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8823" y="326571"/>
            <a:ext cx="8294913" cy="5940088"/>
          </a:xfrm>
          <a:prstGeom prst="rect">
            <a:avLst/>
          </a:prstGeom>
          <a:solidFill>
            <a:schemeClr val="accent1">
              <a:lumMod val="20000"/>
              <a:lumOff val="80000"/>
            </a:schemeClr>
          </a:solidFill>
        </p:spPr>
        <p:txBody>
          <a:bodyPr wrap="square">
            <a:spAutoFit/>
          </a:bodyPr>
          <a:lstStyle/>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Гематогенное метастазирование</a:t>
            </a:r>
            <a:r>
              <a:rPr lang="ru-RU" sz="2000" dirty="0">
                <a:solidFill>
                  <a:srgbClr val="000000"/>
                </a:solidFill>
                <a:latin typeface="Times New Roman" panose="02020603050405020304" pitchFamily="18" charset="0"/>
                <a:ea typeface="Times New Roman" panose="02020603050405020304" pitchFamily="18" charset="0"/>
              </a:rPr>
              <a:t>. Опухолевые клетки чаще всего прорастают в капилляры и </a:t>
            </a:r>
            <a:r>
              <a:rPr lang="ru-RU" sz="2000" dirty="0" err="1">
                <a:solidFill>
                  <a:srgbClr val="000000"/>
                </a:solidFill>
                <a:latin typeface="Times New Roman" panose="02020603050405020304" pitchFamily="18" charset="0"/>
                <a:ea typeface="Times New Roman" panose="02020603050405020304" pitchFamily="18" charset="0"/>
              </a:rPr>
              <a:t>венулы</a:t>
            </a:r>
            <a:r>
              <a:rPr lang="ru-RU" sz="2000" dirty="0">
                <a:solidFill>
                  <a:srgbClr val="000000"/>
                </a:solidFill>
                <a:latin typeface="Times New Roman" panose="02020603050405020304" pitchFamily="18" charset="0"/>
                <a:ea typeface="Times New Roman" panose="02020603050405020304" pitchFamily="18" charset="0"/>
              </a:rPr>
              <a:t>, в то время как более толстостенные артериолы и артерии остаются </a:t>
            </a:r>
            <a:r>
              <a:rPr lang="ru-RU" sz="2000" dirty="0" err="1">
                <a:solidFill>
                  <a:srgbClr val="000000"/>
                </a:solidFill>
                <a:latin typeface="Times New Roman" panose="02020603050405020304" pitchFamily="18" charset="0"/>
                <a:ea typeface="Times New Roman" panose="02020603050405020304" pitchFamily="18" charset="0"/>
              </a:rPr>
              <a:t>интактными</a:t>
            </a:r>
            <a:r>
              <a:rPr lang="ru-RU" sz="2000" dirty="0">
                <a:solidFill>
                  <a:srgbClr val="000000"/>
                </a:solidFill>
                <a:latin typeface="Times New Roman" panose="02020603050405020304" pitchFamily="18" charset="0"/>
                <a:ea typeface="Times New Roman" panose="02020603050405020304" pitchFamily="18" charset="0"/>
              </a:rPr>
              <a:t>. При этом виде метастазирования поражаются внутренние органы, чаще всего легкие и печень. Абдоминальные опухоли чаще </a:t>
            </a:r>
            <a:r>
              <a:rPr lang="ru-RU" sz="2000" dirty="0" err="1">
                <a:solidFill>
                  <a:srgbClr val="000000"/>
                </a:solidFill>
                <a:latin typeface="Times New Roman" panose="02020603050405020304" pitchFamily="18" charset="0"/>
                <a:ea typeface="Times New Roman" panose="02020603050405020304" pitchFamily="18" charset="0"/>
              </a:rPr>
              <a:t>метастазируют</a:t>
            </a:r>
            <a:r>
              <a:rPr lang="ru-RU" sz="2000" dirty="0">
                <a:solidFill>
                  <a:srgbClr val="000000"/>
                </a:solidFill>
                <a:latin typeface="Times New Roman" panose="02020603050405020304" pitchFamily="18" charset="0"/>
                <a:ea typeface="Times New Roman" panose="02020603050405020304" pitchFamily="18" charset="0"/>
              </a:rPr>
              <a:t> в печень, поскольку венозный отток от органов брюшной полости в основном обеспечивается воротной веной. Опухоли органов, </a:t>
            </a:r>
            <a:r>
              <a:rPr lang="ru-RU" sz="2000" dirty="0" err="1">
                <a:solidFill>
                  <a:srgbClr val="000000"/>
                </a:solidFill>
                <a:latin typeface="Times New Roman" panose="02020603050405020304" pitchFamily="18" charset="0"/>
                <a:ea typeface="Times New Roman" panose="02020603050405020304" pitchFamily="18" charset="0"/>
              </a:rPr>
              <a:t>кровоснабжающихся</a:t>
            </a:r>
            <a:r>
              <a:rPr lang="ru-RU" sz="2000" dirty="0">
                <a:solidFill>
                  <a:srgbClr val="000000"/>
                </a:solidFill>
                <a:latin typeface="Times New Roman" panose="02020603050405020304" pitchFamily="18" charset="0"/>
                <a:ea typeface="Times New Roman" panose="02020603050405020304" pitchFamily="18" charset="0"/>
              </a:rPr>
              <a:t> полыми венами, </a:t>
            </a:r>
            <a:r>
              <a:rPr lang="ru-RU" sz="2000" dirty="0" err="1">
                <a:solidFill>
                  <a:srgbClr val="000000"/>
                </a:solidFill>
                <a:latin typeface="Times New Roman" panose="02020603050405020304" pitchFamily="18" charset="0"/>
                <a:ea typeface="Times New Roman" panose="02020603050405020304" pitchFamily="18" charset="0"/>
              </a:rPr>
              <a:t>метастазируют</a:t>
            </a:r>
            <a:r>
              <a:rPr lang="ru-RU" sz="2000" dirty="0">
                <a:solidFill>
                  <a:srgbClr val="000000"/>
                </a:solidFill>
                <a:latin typeface="Times New Roman" panose="02020603050405020304" pitchFamily="18" charset="0"/>
                <a:ea typeface="Times New Roman" panose="02020603050405020304" pitchFamily="18" charset="0"/>
              </a:rPr>
              <a:t> чаще в легкие. Однако такая закономерность прослеживается далеко не всегда. Опухолевые клетки могут миновать печень и попасть в легкие, они также могут пройти через малый круг кровообращения и достичь костей, головного мозга или других органов посредством артериального кровотока.</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 Имплантационные метастазы</a:t>
            </a:r>
            <a:r>
              <a:rPr lang="ru-RU" sz="2000" dirty="0">
                <a:solidFill>
                  <a:srgbClr val="000000"/>
                </a:solidFill>
                <a:latin typeface="Times New Roman" panose="02020603050405020304" pitchFamily="18" charset="0"/>
                <a:ea typeface="Times New Roman" panose="02020603050405020304" pitchFamily="18" charset="0"/>
              </a:rPr>
              <a:t>. Если опухоль прорастает до серозной оболочки, ее клетки могут мигрировать по брюшине или плевре, </a:t>
            </a:r>
            <a:r>
              <a:rPr lang="ru-RU" sz="2000" b="1" dirty="0">
                <a:solidFill>
                  <a:srgbClr val="000000"/>
                </a:solidFill>
                <a:latin typeface="Times New Roman" panose="02020603050405020304" pitchFamily="18" charset="0"/>
                <a:ea typeface="Times New Roman" panose="02020603050405020304" pitchFamily="18" charset="0"/>
              </a:rPr>
              <a:t>формируя отсевы.</a:t>
            </a:r>
            <a:r>
              <a:rPr lang="ru-RU" sz="2000" dirty="0">
                <a:solidFill>
                  <a:srgbClr val="000000"/>
                </a:solidFill>
                <a:latin typeface="Times New Roman" panose="02020603050405020304" pitchFamily="18" charset="0"/>
                <a:ea typeface="Times New Roman" panose="02020603050405020304" pitchFamily="18" charset="0"/>
              </a:rPr>
              <a:t> Этот процесс называется </a:t>
            </a:r>
            <a:r>
              <a:rPr lang="ru-RU" sz="2000" b="1" dirty="0" err="1">
                <a:solidFill>
                  <a:srgbClr val="000000"/>
                </a:solidFill>
                <a:latin typeface="Times New Roman" panose="02020603050405020304" pitchFamily="18" charset="0"/>
                <a:ea typeface="Times New Roman" panose="02020603050405020304" pitchFamily="18" charset="0"/>
              </a:rPr>
              <a:t>канцероматозом</a:t>
            </a:r>
            <a:r>
              <a:rPr lang="ru-RU" sz="2000" b="1"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(в случае сарком – </a:t>
            </a:r>
            <a:r>
              <a:rPr lang="ru-RU" sz="2000" dirty="0" err="1">
                <a:solidFill>
                  <a:srgbClr val="000000"/>
                </a:solidFill>
                <a:latin typeface="Times New Roman" panose="02020603050405020304" pitchFamily="18" charset="0"/>
                <a:ea typeface="Times New Roman" panose="02020603050405020304" pitchFamily="18" charset="0"/>
              </a:rPr>
              <a:t>саркоматозом</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Канцероматоз</a:t>
            </a:r>
            <a:r>
              <a:rPr lang="ru-RU" sz="2000" dirty="0">
                <a:solidFill>
                  <a:srgbClr val="000000"/>
                </a:solidFill>
                <a:latin typeface="Times New Roman" panose="02020603050405020304" pitchFamily="18" charset="0"/>
                <a:ea typeface="Times New Roman" panose="02020603050405020304" pitchFamily="18" charset="0"/>
              </a:rPr>
              <a:t> брюшины приводит к снижению реабсорбционной функции последней и, как следствие, к асциту. </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Метастазирование по </a:t>
            </a:r>
            <a:r>
              <a:rPr lang="ru-RU" sz="2000" b="1" dirty="0" err="1">
                <a:solidFill>
                  <a:srgbClr val="000000"/>
                </a:solidFill>
                <a:latin typeface="Times New Roman" panose="02020603050405020304" pitchFamily="18" charset="0"/>
                <a:ea typeface="Times New Roman" panose="02020603050405020304" pitchFamily="18" charset="0"/>
              </a:rPr>
              <a:t>ликворным</a:t>
            </a:r>
            <a:r>
              <a:rPr lang="ru-RU" sz="2000" b="1" dirty="0">
                <a:solidFill>
                  <a:srgbClr val="000000"/>
                </a:solidFill>
                <a:latin typeface="Times New Roman" panose="02020603050405020304" pitchFamily="18" charset="0"/>
                <a:ea typeface="Times New Roman" panose="02020603050405020304" pitchFamily="18" charset="0"/>
              </a:rPr>
              <a:t> путям и </a:t>
            </a:r>
            <a:r>
              <a:rPr lang="ru-RU" sz="2000" b="1" dirty="0" err="1">
                <a:solidFill>
                  <a:srgbClr val="000000"/>
                </a:solidFill>
                <a:latin typeface="Times New Roman" panose="02020603050405020304" pitchFamily="18" charset="0"/>
                <a:ea typeface="Times New Roman" panose="02020603050405020304" pitchFamily="18" charset="0"/>
              </a:rPr>
              <a:t>периневральным</a:t>
            </a:r>
            <a:r>
              <a:rPr lang="ru-RU" sz="2000" b="1" dirty="0">
                <a:solidFill>
                  <a:srgbClr val="000000"/>
                </a:solidFill>
                <a:latin typeface="Times New Roman" panose="02020603050405020304" pitchFamily="18" charset="0"/>
                <a:ea typeface="Times New Roman" panose="02020603050405020304" pitchFamily="18" charset="0"/>
              </a:rPr>
              <a:t> пространствам</a:t>
            </a:r>
            <a:r>
              <a:rPr lang="ru-RU" sz="2000" dirty="0">
                <a:solidFill>
                  <a:srgbClr val="000000"/>
                </a:solidFill>
                <a:latin typeface="Times New Roman" panose="02020603050405020304" pitchFamily="18" charset="0"/>
                <a:ea typeface="Times New Roman" panose="02020603050405020304" pitchFamily="18" charset="0"/>
              </a:rPr>
              <a:t> наиболее характерно для опухолей ЦНС. </a:t>
            </a:r>
            <a:endParaRPr lang="ru-RU" sz="2000" dirty="0">
              <a:effectLst/>
            </a:endParaRPr>
          </a:p>
        </p:txBody>
      </p:sp>
    </p:spTree>
    <p:extLst>
      <p:ext uri="{BB962C8B-B14F-4D97-AF65-F5344CB8AC3E}">
        <p14:creationId xmlns:p14="http://schemas.microsoft.com/office/powerpoint/2010/main" val="23046467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8823" y="287384"/>
            <a:ext cx="8033657" cy="6752656"/>
          </a:xfrm>
          <a:prstGeom prst="rect">
            <a:avLst/>
          </a:prstGeom>
          <a:solidFill>
            <a:schemeClr val="accent1">
              <a:lumMod val="20000"/>
              <a:lumOff val="80000"/>
            </a:schemeClr>
          </a:solidFill>
        </p:spPr>
        <p:txBody>
          <a:bodyPr wrap="square">
            <a:spAutoFit/>
          </a:bodyPr>
          <a:lstStyle/>
          <a:p>
            <a:pPr indent="450215" algn="just">
              <a:spcAft>
                <a:spcPts val="0"/>
              </a:spcAft>
            </a:pPr>
            <a:r>
              <a:rPr lang="ru-RU" sz="2000" b="1" dirty="0" err="1">
                <a:solidFill>
                  <a:srgbClr val="000000"/>
                </a:solidFill>
                <a:latin typeface="Times New Roman" panose="02020603050405020304" pitchFamily="18" charset="0"/>
                <a:ea typeface="Times New Roman" panose="02020603050405020304" pitchFamily="18" charset="0"/>
              </a:rPr>
              <a:t>Паранеопластические</a:t>
            </a:r>
            <a:r>
              <a:rPr lang="ru-RU" sz="2000" b="1" dirty="0">
                <a:solidFill>
                  <a:srgbClr val="000000"/>
                </a:solidFill>
                <a:latin typeface="Times New Roman" panose="02020603050405020304" pitchFamily="18" charset="0"/>
                <a:ea typeface="Times New Roman" panose="02020603050405020304" pitchFamily="18" charset="0"/>
              </a:rPr>
              <a:t>  синдромы</a:t>
            </a:r>
            <a:r>
              <a:rPr lang="ru-RU" sz="2000" dirty="0">
                <a:solidFill>
                  <a:srgbClr val="000000"/>
                </a:solidFill>
                <a:latin typeface="Times New Roman" panose="02020603050405020304" pitchFamily="18" charset="0"/>
                <a:ea typeface="Times New Roman" panose="02020603050405020304" pitchFamily="18" charset="0"/>
              </a:rPr>
              <a:t> К наиболее клинически значимым </a:t>
            </a:r>
            <a:r>
              <a:rPr lang="ru-RU" sz="2000" dirty="0" err="1">
                <a:solidFill>
                  <a:srgbClr val="000000"/>
                </a:solidFill>
                <a:latin typeface="Times New Roman" panose="02020603050405020304" pitchFamily="18" charset="0"/>
                <a:ea typeface="Times New Roman" panose="02020603050405020304" pitchFamily="18" charset="0"/>
              </a:rPr>
              <a:t>паранеопластическим</a:t>
            </a:r>
            <a:r>
              <a:rPr lang="ru-RU" sz="2000" dirty="0">
                <a:solidFill>
                  <a:srgbClr val="000000"/>
                </a:solidFill>
                <a:latin typeface="Times New Roman" panose="02020603050405020304" pitchFamily="18" charset="0"/>
                <a:ea typeface="Times New Roman" panose="02020603050405020304" pitchFamily="18" charset="0"/>
              </a:rPr>
              <a:t> синдромам относятся </a:t>
            </a:r>
            <a:r>
              <a:rPr lang="ru-RU" sz="2000" b="1" dirty="0">
                <a:solidFill>
                  <a:srgbClr val="000000"/>
                </a:solidFill>
                <a:latin typeface="Times New Roman" panose="02020603050405020304" pitchFamily="18" charset="0"/>
                <a:ea typeface="Times New Roman" panose="02020603050405020304" pitchFamily="18" charset="0"/>
              </a:rPr>
              <a:t>иммунопатологические состояния и кахексия</a:t>
            </a:r>
            <a:r>
              <a:rPr lang="ru-RU" sz="2000" dirty="0">
                <a:solidFill>
                  <a:srgbClr val="000000"/>
                </a:solidFill>
                <a:latin typeface="Times New Roman" panose="02020603050405020304" pitchFamily="18" charset="0"/>
                <a:ea typeface="Times New Roman" panose="02020603050405020304" pitchFamily="18" charset="0"/>
              </a:rPr>
              <a:t>. Также у больных могут выявляться психоневрологические, эндокринопатические и тромбогеморрагические синдромы, анемии и другие. Подробное описание этих </a:t>
            </a:r>
            <a:r>
              <a:rPr lang="ru-RU" sz="2000" dirty="0" err="1">
                <a:solidFill>
                  <a:srgbClr val="000000"/>
                </a:solidFill>
                <a:latin typeface="Times New Roman" panose="02020603050405020304" pitchFamily="18" charset="0"/>
                <a:ea typeface="Times New Roman" panose="02020603050405020304" pitchFamily="18" charset="0"/>
              </a:rPr>
              <a:t>паранеопластических</a:t>
            </a:r>
            <a:r>
              <a:rPr lang="ru-RU" sz="2000" dirty="0">
                <a:solidFill>
                  <a:srgbClr val="000000"/>
                </a:solidFill>
                <a:latin typeface="Times New Roman" panose="02020603050405020304" pitchFamily="18" charset="0"/>
                <a:ea typeface="Times New Roman" panose="02020603050405020304" pitchFamily="18" charset="0"/>
              </a:rPr>
              <a:t> синдромов приводится в соответствующих разделах учебника. </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Кахексия</a:t>
            </a:r>
            <a:r>
              <a:rPr lang="ru-RU" sz="2000" dirty="0">
                <a:solidFill>
                  <a:srgbClr val="000000"/>
                </a:solidFill>
                <a:latin typeface="Times New Roman" panose="02020603050405020304" pitchFamily="18" charset="0"/>
                <a:ea typeface="Times New Roman" panose="02020603050405020304" pitchFamily="18" charset="0"/>
              </a:rPr>
              <a:t> у онкологических больных обусловлена совокупностью следующих факторов: </a:t>
            </a:r>
            <a:endParaRPr lang="ru-RU" sz="2000" dirty="0"/>
          </a:p>
          <a:p>
            <a:pPr indent="450215" algn="just">
              <a:spcAft>
                <a:spcPts val="0"/>
              </a:spcAft>
            </a:pPr>
            <a:r>
              <a:rPr lang="ru-RU" sz="2000" dirty="0">
                <a:solidFill>
                  <a:srgbClr val="000000"/>
                </a:solidFill>
                <a:latin typeface="MS Mincho"/>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поглощением клетками новообразований субстратов метаболизма; </a:t>
            </a:r>
            <a:endParaRPr lang="ru-RU" sz="2000" dirty="0"/>
          </a:p>
          <a:p>
            <a:pPr indent="450215" algn="just">
              <a:spcAft>
                <a:spcPts val="0"/>
              </a:spcAft>
            </a:pPr>
            <a:r>
              <a:rPr lang="ru-RU" sz="2000" dirty="0">
                <a:solidFill>
                  <a:srgbClr val="000000"/>
                </a:solidFill>
                <a:latin typeface="MS Mincho"/>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интоксикацией организма продуктами распада опухоли и окружающих её тканей; </a:t>
            </a:r>
            <a:endParaRPr lang="ru-RU" sz="2000" dirty="0"/>
          </a:p>
          <a:p>
            <a:pPr indent="450215" algn="just">
              <a:spcAft>
                <a:spcPts val="0"/>
              </a:spcAft>
            </a:pPr>
            <a:r>
              <a:rPr lang="ru-RU" sz="2000" dirty="0">
                <a:solidFill>
                  <a:srgbClr val="000000"/>
                </a:solidFill>
                <a:latin typeface="MS Mincho"/>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избыточным образованием макрофагами и моноцитами организма </a:t>
            </a:r>
            <a:r>
              <a:rPr lang="ru-RU" sz="2000" dirty="0" err="1">
                <a:solidFill>
                  <a:srgbClr val="000000"/>
                </a:solidFill>
                <a:latin typeface="Times New Roman" panose="02020603050405020304" pitchFamily="18" charset="0"/>
                <a:ea typeface="Times New Roman" panose="02020603050405020304" pitchFamily="18" charset="0"/>
              </a:rPr>
              <a:t>ФНОа</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кахектина</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p>
          <a:p>
            <a:pPr indent="450215" algn="just">
              <a:spcAft>
                <a:spcPts val="0"/>
              </a:spcAft>
            </a:pPr>
            <a:r>
              <a:rPr lang="ru-RU" sz="2000" dirty="0">
                <a:solidFill>
                  <a:srgbClr val="000000"/>
                </a:solidFill>
                <a:latin typeface="MS Mincho"/>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снижением аппетита, что связывают с опухолевой интоксикацией и развитием у пациентов депрессии; </a:t>
            </a:r>
            <a:endParaRPr lang="ru-RU" sz="2000" dirty="0"/>
          </a:p>
          <a:p>
            <a:pPr indent="450215" algn="just">
              <a:spcAft>
                <a:spcPts val="0"/>
              </a:spcAft>
            </a:pPr>
            <a:r>
              <a:rPr lang="ru-RU" sz="2000" dirty="0">
                <a:solidFill>
                  <a:srgbClr val="000000"/>
                </a:solidFill>
                <a:latin typeface="MS Mincho"/>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болевым синдромом (при распаде опухоли, сдавлении ею окружающих тканей или прорастании в них);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 кровотечением из распадающейся ткани новообразования или </a:t>
            </a:r>
            <a:r>
              <a:rPr lang="ru-RU" sz="2000" dirty="0" err="1">
                <a:solidFill>
                  <a:srgbClr val="000000"/>
                </a:solidFill>
                <a:latin typeface="Times New Roman" panose="02020603050405020304" pitchFamily="18" charset="0"/>
                <a:ea typeface="Times New Roman" panose="02020603050405020304" pitchFamily="18" charset="0"/>
              </a:rPr>
              <a:t>аррозированных</a:t>
            </a:r>
            <a:r>
              <a:rPr lang="ru-RU" sz="2000" dirty="0">
                <a:solidFill>
                  <a:srgbClr val="000000"/>
                </a:solidFill>
                <a:latin typeface="Times New Roman" panose="02020603050405020304" pitchFamily="18" charset="0"/>
                <a:ea typeface="Times New Roman" panose="02020603050405020304" pitchFamily="18" charset="0"/>
              </a:rPr>
              <a:t> стенок сосудов при инфильтрации их опухолью. </a:t>
            </a:r>
            <a:endParaRPr lang="ru-RU" sz="2000" dirty="0">
              <a:effectLst/>
            </a:endParaRPr>
          </a:p>
        </p:txBody>
      </p:sp>
    </p:spTree>
    <p:extLst>
      <p:ext uri="{BB962C8B-B14F-4D97-AF65-F5344CB8AC3E}">
        <p14:creationId xmlns:p14="http://schemas.microsoft.com/office/powerpoint/2010/main" val="104605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3325" y="58847"/>
            <a:ext cx="6936377" cy="5570756"/>
          </a:xfrm>
          <a:prstGeom prst="rect">
            <a:avLst/>
          </a:prstGeom>
          <a:solidFill>
            <a:schemeClr val="accent1">
              <a:lumMod val="20000"/>
              <a:lumOff val="80000"/>
            </a:schemeClr>
          </a:solidFill>
        </p:spPr>
        <p:txBody>
          <a:bodyPr wrap="square">
            <a:spAutoFit/>
          </a:bodyPr>
          <a:lstStyle/>
          <a:p>
            <a:pPr indent="450215" algn="ctr">
              <a:spcAft>
                <a:spcPts val="0"/>
              </a:spcAft>
            </a:pPr>
            <a:r>
              <a:rPr lang="ru-RU" sz="2000" b="1" dirty="0">
                <a:solidFill>
                  <a:srgbClr val="FF0000"/>
                </a:solidFill>
                <a:latin typeface="Times New Roman" panose="02020603050405020304" pitchFamily="18" charset="0"/>
                <a:ea typeface="Times New Roman" panose="02020603050405020304" pitchFamily="18" charset="0"/>
              </a:rPr>
              <a:t>Иммунопатологические состояния.</a:t>
            </a:r>
            <a:r>
              <a:rPr lang="ru-RU" sz="2000" dirty="0">
                <a:solidFill>
                  <a:srgbClr val="FF0000"/>
                </a:solidFill>
                <a:latin typeface="Times New Roman" panose="02020603050405020304" pitchFamily="18" charset="0"/>
                <a:ea typeface="Times New Roman" panose="02020603050405020304" pitchFamily="18" charset="0"/>
              </a:rPr>
              <a:t> </a:t>
            </a:r>
            <a:endParaRPr lang="ru-RU" sz="2000" dirty="0" smtClean="0">
              <a:solidFill>
                <a:srgbClr val="FF0000"/>
              </a:solidFill>
              <a:latin typeface="Times New Roman" panose="02020603050405020304" pitchFamily="18" charset="0"/>
              <a:ea typeface="Times New Roman" panose="02020603050405020304" pitchFamily="18" charset="0"/>
            </a:endParaRP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У </a:t>
            </a:r>
            <a:r>
              <a:rPr lang="ru-RU" sz="2000" dirty="0">
                <a:solidFill>
                  <a:srgbClr val="000000"/>
                </a:solidFill>
                <a:latin typeface="Times New Roman" panose="02020603050405020304" pitchFamily="18" charset="0"/>
                <a:ea typeface="Times New Roman" panose="02020603050405020304" pitchFamily="18" charset="0"/>
              </a:rPr>
              <a:t>онкологических больных часто наблюдаются различные инфекции вследствие развития у них приобретённого иммунодефицита. Описаны и другие иммунопатологические состояния, сопровождающие опухолевый рост: </a:t>
            </a:r>
            <a:r>
              <a:rPr lang="ru-RU" sz="2000" b="1" dirty="0">
                <a:solidFill>
                  <a:srgbClr val="000000"/>
                </a:solidFill>
                <a:latin typeface="Times New Roman" panose="02020603050405020304" pitchFamily="18" charset="0"/>
                <a:ea typeface="Times New Roman" panose="02020603050405020304" pitchFamily="18" charset="0"/>
              </a:rPr>
              <a:t>аллергические реакции, болезни иммунной </a:t>
            </a:r>
            <a:r>
              <a:rPr lang="ru-RU" sz="2000" b="1" dirty="0" err="1">
                <a:solidFill>
                  <a:srgbClr val="000000"/>
                </a:solidFill>
                <a:latin typeface="Times New Roman" panose="02020603050405020304" pitchFamily="18" charset="0"/>
                <a:ea typeface="Times New Roman" panose="02020603050405020304" pitchFamily="18" charset="0"/>
              </a:rPr>
              <a:t>аутоагрессии</a:t>
            </a:r>
            <a:r>
              <a:rPr lang="ru-RU" sz="2000" b="1" dirty="0">
                <a:solidFill>
                  <a:srgbClr val="000000"/>
                </a:solidFill>
                <a:latin typeface="Times New Roman" panose="02020603050405020304" pitchFamily="18" charset="0"/>
                <a:ea typeface="Times New Roman" panose="02020603050405020304" pitchFamily="18" charset="0"/>
              </a:rPr>
              <a:t>, патологическая толерантность. </a:t>
            </a:r>
            <a:endParaRPr lang="ru-RU" sz="2000" b="1"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Причины: ♦ Антигенная перегрузка иммунной системы различными белками, образующимися при распаде опухолей. </a:t>
            </a:r>
            <a:r>
              <a:rPr lang="en-US" sz="2000" dirty="0" smtClean="0">
                <a:solidFill>
                  <a:srgbClr val="000000"/>
                </a:solidFill>
                <a:latin typeface="Times New Roman" panose="02020603050405020304" pitchFamily="18" charset="0"/>
                <a:ea typeface="Times New Roman" panose="02020603050405020304" pitchFamily="18" charset="0"/>
              </a:rPr>
              <a:t>   </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Иммуносупрессивное</a:t>
            </a:r>
            <a:r>
              <a:rPr lang="ru-RU" sz="2000" dirty="0">
                <a:solidFill>
                  <a:srgbClr val="000000"/>
                </a:solidFill>
                <a:latin typeface="Times New Roman" panose="02020603050405020304" pitchFamily="18" charset="0"/>
                <a:ea typeface="Times New Roman" panose="02020603050405020304" pitchFamily="18" charset="0"/>
              </a:rPr>
              <a:t> действие избытка </a:t>
            </a:r>
            <a:r>
              <a:rPr lang="ru-RU" sz="2000" dirty="0" err="1">
                <a:solidFill>
                  <a:srgbClr val="000000"/>
                </a:solidFill>
                <a:latin typeface="Times New Roman" panose="02020603050405020304" pitchFamily="18" charset="0"/>
                <a:ea typeface="Times New Roman" panose="02020603050405020304" pitchFamily="18" charset="0"/>
              </a:rPr>
              <a:t>глюкокортикоидов</a:t>
            </a:r>
            <a:r>
              <a:rPr lang="ru-RU" sz="2000" dirty="0">
                <a:solidFill>
                  <a:srgbClr val="000000"/>
                </a:solidFill>
                <a:latin typeface="Times New Roman" panose="02020603050405020304" pitchFamily="18" charset="0"/>
                <a:ea typeface="Times New Roman" panose="02020603050405020304" pitchFamily="18" charset="0"/>
              </a:rPr>
              <a:t>, обнаруженного при росте опухолей (что связывают с развитием </a:t>
            </a:r>
            <a:r>
              <a:rPr lang="ru-RU" sz="2000" dirty="0" err="1">
                <a:solidFill>
                  <a:srgbClr val="000000"/>
                </a:solidFill>
                <a:latin typeface="Times New Roman" panose="02020603050405020304" pitchFamily="18" charset="0"/>
                <a:ea typeface="Times New Roman" panose="02020603050405020304" pitchFamily="18" charset="0"/>
              </a:rPr>
              <a:t>стрессорного</a:t>
            </a:r>
            <a:r>
              <a:rPr lang="ru-RU" sz="2000" dirty="0">
                <a:solidFill>
                  <a:srgbClr val="000000"/>
                </a:solidFill>
                <a:latin typeface="Times New Roman" panose="02020603050405020304" pitchFamily="18" charset="0"/>
                <a:ea typeface="Times New Roman" panose="02020603050405020304" pitchFamily="18" charset="0"/>
              </a:rPr>
              <a:t> состояния). </a:t>
            </a:r>
            <a:endParaRPr lang="en-US" sz="2000" dirty="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Повышение активности T-</a:t>
            </a:r>
            <a:r>
              <a:rPr lang="ru-RU" sz="2000" dirty="0" err="1">
                <a:solidFill>
                  <a:srgbClr val="000000"/>
                </a:solidFill>
                <a:latin typeface="Times New Roman" panose="02020603050405020304" pitchFamily="18" charset="0"/>
                <a:ea typeface="Times New Roman" panose="02020603050405020304" pitchFamily="18" charset="0"/>
              </a:rPr>
              <a:t>супрессоров</a:t>
            </a:r>
            <a:r>
              <a:rPr lang="ru-RU" sz="2000" dirty="0">
                <a:solidFill>
                  <a:srgbClr val="000000"/>
                </a:solidFill>
                <a:latin typeface="Times New Roman" panose="02020603050405020304" pitchFamily="18" charset="0"/>
                <a:ea typeface="Times New Roman" panose="02020603050405020304" pitchFamily="18" charset="0"/>
              </a:rPr>
              <a:t> при росте некоторых опухолей (например, </a:t>
            </a:r>
            <a:r>
              <a:rPr lang="ru-RU" sz="2000" dirty="0" err="1">
                <a:solidFill>
                  <a:srgbClr val="000000"/>
                </a:solidFill>
                <a:latin typeface="Times New Roman" panose="02020603050405020304" pitchFamily="18" charset="0"/>
                <a:ea typeface="Times New Roman" panose="02020603050405020304" pitchFamily="18" charset="0"/>
              </a:rPr>
              <a:t>гепатом</a:t>
            </a:r>
            <a:r>
              <a:rPr lang="ru-RU" sz="2000" dirty="0">
                <a:solidFill>
                  <a:srgbClr val="000000"/>
                </a:solidFill>
                <a:latin typeface="Times New Roman" panose="02020603050405020304" pitchFamily="18" charset="0"/>
                <a:ea typeface="Times New Roman" panose="02020603050405020304" pitchFamily="18" charset="0"/>
              </a:rPr>
              <a:t>). </a:t>
            </a:r>
            <a:endParaRPr lang="en-US" sz="2000"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Дефицит субстратов, необходимых для пролиферации и дифференцировки </a:t>
            </a:r>
            <a:r>
              <a:rPr lang="ru-RU" sz="2000" dirty="0" err="1">
                <a:solidFill>
                  <a:srgbClr val="000000"/>
                </a:solidFill>
                <a:latin typeface="Times New Roman" panose="02020603050405020304" pitchFamily="18" charset="0"/>
                <a:ea typeface="Times New Roman" panose="02020603050405020304" pitchFamily="18" charset="0"/>
              </a:rPr>
              <a:t>иммуноцитов</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rPr>
              <a:t> </a:t>
            </a:r>
            <a:endParaRPr lang="ru-RU" dirty="0"/>
          </a:p>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rPr>
              <a:t> </a:t>
            </a:r>
            <a:endParaRPr lang="ru-RU" dirty="0">
              <a:effectLst/>
            </a:endParaRPr>
          </a:p>
        </p:txBody>
      </p:sp>
    </p:spTree>
    <p:extLst>
      <p:ext uri="{BB962C8B-B14F-4D97-AF65-F5344CB8AC3E}">
        <p14:creationId xmlns:p14="http://schemas.microsoft.com/office/powerpoint/2010/main" val="1037478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Доброкачественные и злокачественные новообразования, общие черты и отличия  - презентация онлай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39" y="561704"/>
            <a:ext cx="7993191" cy="5355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611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0343" y="849085"/>
            <a:ext cx="7720148" cy="3785652"/>
          </a:xfrm>
          <a:prstGeom prst="rect">
            <a:avLst/>
          </a:prstGeom>
        </p:spPr>
        <p:txBody>
          <a:bodyPr wrap="square">
            <a:spAutoFit/>
          </a:bodyPr>
          <a:lstStyle/>
          <a:p>
            <a:pPr lvl="0" algn="ctr"/>
            <a:r>
              <a:rPr lang="ru-RU" sz="2000" b="1" dirty="0" smtClean="0">
                <a:solidFill>
                  <a:srgbClr val="FF0000"/>
                </a:solidFill>
                <a:latin typeface="Times New Roman" panose="02020603050405020304" pitchFamily="18" charset="0"/>
                <a:cs typeface="Times New Roman" panose="02020603050405020304" pitchFamily="18" charset="0"/>
              </a:rPr>
              <a:t>Использованная литература</a:t>
            </a:r>
          </a:p>
          <a:p>
            <a:pPr lvl="0"/>
            <a:r>
              <a:rPr lang="ru-RU" sz="2000" dirty="0" smtClean="0">
                <a:latin typeface="Times New Roman" panose="02020603050405020304" pitchFamily="18" charset="0"/>
                <a:cs typeface="Times New Roman" panose="02020603050405020304" pitchFamily="18" charset="0"/>
              </a:rPr>
              <a:t>Сахаров </a:t>
            </a:r>
            <a:r>
              <a:rPr lang="ru-RU" sz="2000" dirty="0">
                <a:latin typeface="Times New Roman" panose="02020603050405020304" pitchFamily="18" charset="0"/>
                <a:cs typeface="Times New Roman" panose="02020603050405020304" pitchFamily="18" charset="0"/>
              </a:rPr>
              <a:t>А.В., Макеев А.А. Патология клетки. Учебное пособие.-Новосибирск: Изд. ФГБОУ ВПО «НГПУ», 2013.-104 с.</a:t>
            </a:r>
          </a:p>
          <a:p>
            <a:pPr lvl="0"/>
            <a:r>
              <a:rPr lang="ru-RU" sz="2000" dirty="0">
                <a:latin typeface="Times New Roman" panose="02020603050405020304" pitchFamily="18" charset="0"/>
                <a:cs typeface="Times New Roman" panose="02020603050405020304" pitchFamily="18" charset="0"/>
              </a:rPr>
              <a:t>Струков А.И., Серов В.В. Патологическая анатомия. Учебник 6-е издание, под ред. </a:t>
            </a:r>
            <a:r>
              <a:rPr lang="ru-RU" sz="2000" dirty="0" err="1">
                <a:latin typeface="Times New Roman" panose="02020603050405020304" pitchFamily="18" charset="0"/>
                <a:cs typeface="Times New Roman" panose="02020603050405020304" pitchFamily="18" charset="0"/>
              </a:rPr>
              <a:t>Паукова</a:t>
            </a:r>
            <a:r>
              <a:rPr lang="ru-RU" sz="2000" dirty="0">
                <a:latin typeface="Times New Roman" panose="02020603050405020304" pitchFamily="18" charset="0"/>
                <a:cs typeface="Times New Roman" panose="02020603050405020304" pitchFamily="18" charset="0"/>
              </a:rPr>
              <a:t> В.С..- Москва, Изд. «ГЭОТАР –Медиа» , 2019. 860 с.</a:t>
            </a:r>
          </a:p>
          <a:p>
            <a:pPr lvl="0"/>
            <a:r>
              <a:rPr lang="ru-RU" sz="2000" dirty="0">
                <a:latin typeface="Times New Roman" panose="02020603050405020304" pitchFamily="18" charset="0"/>
                <a:cs typeface="Times New Roman" panose="02020603050405020304" pitchFamily="18" charset="0"/>
                <a:hlinkClick r:id="rId2"/>
              </a:rPr>
              <a:t>В. А. </a:t>
            </a:r>
            <a:r>
              <a:rPr lang="ru-RU" sz="2000" dirty="0" err="1">
                <a:latin typeface="Times New Roman" panose="02020603050405020304" pitchFamily="18" charset="0"/>
                <a:cs typeface="Times New Roman" panose="02020603050405020304" pitchFamily="18" charset="0"/>
                <a:hlinkClick r:id="rId2"/>
              </a:rPr>
              <a:t>Черешнев</a:t>
            </a:r>
            <a:r>
              <a:rPr lang="ru-RU" sz="2000" dirty="0">
                <a:latin typeface="Times New Roman" panose="02020603050405020304" pitchFamily="18" charset="0"/>
                <a:cs typeface="Times New Roman" panose="02020603050405020304" pitchFamily="18" charset="0"/>
                <a:hlinkClick r:id="rId2"/>
              </a:rPr>
              <a:t> Б. Г. Юшков. Патофизиология. –</a:t>
            </a:r>
            <a:r>
              <a:rPr lang="ru-RU" sz="2000" dirty="0" err="1">
                <a:latin typeface="Times New Roman" panose="02020603050405020304" pitchFamily="18" charset="0"/>
                <a:cs typeface="Times New Roman" panose="02020603050405020304" pitchFamily="18" charset="0"/>
                <a:hlinkClick r:id="rId2"/>
              </a:rPr>
              <a:t>М.:Академия</a:t>
            </a:r>
            <a:r>
              <a:rPr lang="ru-RU" sz="2000" dirty="0">
                <a:latin typeface="Times New Roman" panose="02020603050405020304" pitchFamily="18" charset="0"/>
                <a:cs typeface="Times New Roman" panose="02020603050405020304" pitchFamily="18" charset="0"/>
                <a:hlinkClick r:id="rId2"/>
              </a:rPr>
              <a:t>, 2001</a:t>
            </a:r>
            <a:r>
              <a:rPr lang="ru-RU" sz="2000" dirty="0">
                <a:latin typeface="Times New Roman" panose="02020603050405020304" pitchFamily="18" charset="0"/>
                <a:cs typeface="Times New Roman" panose="02020603050405020304" pitchFamily="18" charset="0"/>
              </a:rPr>
              <a:t>.- 314 с.</a:t>
            </a:r>
          </a:p>
          <a:p>
            <a:pPr lvl="0"/>
            <a:r>
              <a:rPr lang="ru-RU" sz="2000" dirty="0">
                <a:latin typeface="Times New Roman" panose="02020603050405020304" pitchFamily="18" charset="0"/>
                <a:cs typeface="Times New Roman" panose="02020603050405020304" pitchFamily="18" charset="0"/>
              </a:rPr>
              <a:t>Общая патология: учебное пособие  для мед. вузов//под ред. </a:t>
            </a:r>
            <a:r>
              <a:rPr lang="ru-RU" sz="2000" dirty="0" err="1">
                <a:latin typeface="Times New Roman" panose="02020603050405020304" pitchFamily="18" charset="0"/>
                <a:cs typeface="Times New Roman" panose="02020603050405020304" pitchFamily="18" charset="0"/>
              </a:rPr>
              <a:t>Н.П.Чесноковой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М.:Академия</a:t>
            </a:r>
            <a:r>
              <a:rPr lang="ru-RU" sz="2000" dirty="0">
                <a:latin typeface="Times New Roman" panose="02020603050405020304" pitchFamily="18" charset="0"/>
                <a:cs typeface="Times New Roman" panose="02020603050405020304" pitchFamily="18" charset="0"/>
              </a:rPr>
              <a:t>, 2006.-336 с.</a:t>
            </a:r>
          </a:p>
          <a:p>
            <a:pPr lvl="0"/>
            <a:r>
              <a:rPr lang="ru-RU" sz="2000" dirty="0">
                <a:latin typeface="Times New Roman" panose="02020603050405020304" pitchFamily="18" charset="0"/>
                <a:cs typeface="Times New Roman" panose="02020603050405020304" pitchFamily="18" charset="0"/>
              </a:rPr>
              <a:t>Пальцев М.А. Руководство к практическим занятиям по патологической анатомии.- М.: Медицина, 2002.- 896с.</a:t>
            </a:r>
          </a:p>
        </p:txBody>
      </p:sp>
    </p:spTree>
    <p:extLst>
      <p:ext uri="{BB962C8B-B14F-4D97-AF65-F5344CB8AC3E}">
        <p14:creationId xmlns:p14="http://schemas.microsoft.com/office/powerpoint/2010/main" val="333195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 y="460951"/>
            <a:ext cx="8647611" cy="5632311"/>
          </a:xfrm>
          <a:prstGeom prst="rect">
            <a:avLst/>
          </a:prstGeom>
          <a:solidFill>
            <a:schemeClr val="accent1">
              <a:lumMod val="40000"/>
              <a:lumOff val="60000"/>
            </a:schemeClr>
          </a:solidFill>
        </p:spPr>
        <p:txBody>
          <a:bodyPr wrap="square">
            <a:spAutoFit/>
          </a:bodyPr>
          <a:lstStyle/>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Ежегодно на земном шаре новообразования выявляются примерно у </a:t>
            </a:r>
            <a:endPar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RU"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6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000 000</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человек. Средние показатели заболеваемости в различных странах колеблются в диапазоне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190-300 случаев на 100 000 населения</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Злокачественные опухоли зачастую становятся причинами смерти людей.   </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Опухолевый рост - типовая форма нарушения тканевого роста, возникающая под действием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канцерогена</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Характеризуется </a:t>
            </a:r>
            <a:r>
              <a:rPr lang="ru-RU" sz="20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атипизмом</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роста, обмена веществ, структуры и функции. Опухолевый рост проявляется патологическим разрастанием ткани с атипичными </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свойствами</a:t>
            </a:r>
            <a:r>
              <a:rPr lang="ru-RU" sz="2000"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Согласно цитологической и гистологической структуре опухолевых клеток и тканей выделяют доброкачественные и злокачественные опухоли. </a:t>
            </a:r>
            <a:endParaRPr lang="ru-RU" sz="2000" u="sng" dirty="0" smtClean="0">
              <a:latin typeface="Times New Roman" panose="02020603050405020304" pitchFamily="18" charset="0"/>
              <a:cs typeface="Times New Roman" panose="02020603050405020304" pitchFamily="18" charset="0"/>
            </a:endParaRPr>
          </a:p>
          <a:p>
            <a:pPr indent="450215" algn="just">
              <a:spcAft>
                <a:spcPts val="0"/>
              </a:spcAft>
            </a:pPr>
            <a:r>
              <a:rPr lang="ru-RU"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Доброкачественные опухоли.</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Клетки их морфологически похожи на нормальные и формируют характерные для данной ткани, высокодифференцированные структуры. Такие опухоли растут медленно и, как правило, </a:t>
            </a:r>
            <a:r>
              <a:rPr lang="ru-RU"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 </a:t>
            </a:r>
            <a:r>
              <a:rPr lang="ru-RU"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метастазируют</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pPr indent="450215" algn="just">
              <a:spcAft>
                <a:spcPts val="0"/>
              </a:spcAft>
            </a:pPr>
            <a:r>
              <a:rPr lang="ru-RU"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Злокачественные </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опухоли.</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Клетки их морфологически отличаются от нормальных и образуют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низкодифференцированные тканевые структуры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Эти опухоли растут быстро, </a:t>
            </a:r>
            <a:r>
              <a:rPr lang="ru-RU" sz="20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инвазируют</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соседние ткани, формируют метастазы. </a:t>
            </a:r>
            <a:endParaRPr lang="ru-RU" sz="20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9692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8011" y="449508"/>
            <a:ext cx="8085909" cy="4093428"/>
          </a:xfrm>
          <a:prstGeom prst="rect">
            <a:avLst/>
          </a:prstGeom>
          <a:solidFill>
            <a:schemeClr val="accent1">
              <a:lumMod val="40000"/>
              <a:lumOff val="60000"/>
            </a:schemeClr>
          </a:solidFill>
        </p:spPr>
        <p:txBody>
          <a:bodyPr wrap="square">
            <a:spAutoFit/>
          </a:bodyPr>
          <a:lstStyle/>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Первая стадия трансформации (</a:t>
            </a:r>
            <a:r>
              <a:rPr lang="ru-RU" sz="2000" b="1" dirty="0">
                <a:solidFill>
                  <a:srgbClr val="FF0000"/>
                </a:solidFill>
                <a:latin typeface="Times New Roman" panose="02020603050405020304" pitchFamily="18" charset="0"/>
                <a:ea typeface="Times New Roman" panose="02020603050405020304" pitchFamily="18" charset="0"/>
              </a:rPr>
              <a:t>индукции</a:t>
            </a:r>
            <a:r>
              <a:rPr lang="ru-RU" sz="2000" b="1" dirty="0">
                <a:solidFill>
                  <a:srgbClr val="000000"/>
                </a:solidFill>
                <a:latin typeface="Times New Roman" panose="02020603050405020304" pitchFamily="18" charset="0"/>
                <a:ea typeface="Times New Roman" panose="02020603050405020304" pitchFamily="18" charset="0"/>
              </a:rPr>
              <a:t>)</a:t>
            </a:r>
            <a:r>
              <a:rPr lang="ru-RU" sz="2000" dirty="0">
                <a:solidFill>
                  <a:srgbClr val="000000"/>
                </a:solidFill>
                <a:latin typeface="Times New Roman" panose="02020603050405020304" pitchFamily="18" charset="0"/>
                <a:ea typeface="Times New Roman" panose="02020603050405020304" pitchFamily="18" charset="0"/>
              </a:rPr>
              <a:t> – процесс превращения нормальной клетки в опухолевую (раковую). Трансформация является результатом взаимодействия нормальной клетки с трансформирующим агентом (канцерогеном). </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Вторая стадия опухолевого процесса</a:t>
            </a:r>
            <a:r>
              <a:rPr lang="ru-RU" sz="2000" dirty="0">
                <a:solidFill>
                  <a:srgbClr val="000000"/>
                </a:solidFill>
                <a:latin typeface="Times New Roman" panose="02020603050405020304" pitchFamily="18" charset="0"/>
                <a:ea typeface="Times New Roman" panose="02020603050405020304" pitchFamily="18" charset="0"/>
              </a:rPr>
              <a:t> – стадия активации (</a:t>
            </a:r>
            <a:r>
              <a:rPr lang="ru-RU" sz="2000" b="1" dirty="0">
                <a:solidFill>
                  <a:srgbClr val="FF0000"/>
                </a:solidFill>
                <a:latin typeface="Times New Roman" panose="02020603050405020304" pitchFamily="18" charset="0"/>
                <a:ea typeface="Times New Roman" panose="02020603050405020304" pitchFamily="18" charset="0"/>
              </a:rPr>
              <a:t>промоции</a:t>
            </a:r>
            <a:r>
              <a:rPr lang="ru-RU" sz="2000" dirty="0">
                <a:solidFill>
                  <a:srgbClr val="000000"/>
                </a:solidFill>
                <a:latin typeface="Times New Roman" panose="02020603050405020304" pitchFamily="18" charset="0"/>
                <a:ea typeface="Times New Roman" panose="02020603050405020304" pitchFamily="18" charset="0"/>
              </a:rPr>
              <a:t>), суть которой заключается в размножении трансформированной клетки, </a:t>
            </a:r>
            <a:r>
              <a:rPr lang="ru-RU" sz="2000" u="sng" dirty="0">
                <a:solidFill>
                  <a:srgbClr val="000000"/>
                </a:solidFill>
                <a:latin typeface="Times New Roman" panose="02020603050405020304" pitchFamily="18" charset="0"/>
                <a:ea typeface="Times New Roman" panose="02020603050405020304" pitchFamily="18" charset="0"/>
              </a:rPr>
              <a:t>образовании клона раковых клеток и опухоли</a:t>
            </a:r>
            <a:r>
              <a:rPr lang="ru-RU" sz="2000" dirty="0">
                <a:solidFill>
                  <a:srgbClr val="000000"/>
                </a:solidFill>
                <a:latin typeface="Times New Roman" panose="02020603050405020304" pitchFamily="18" charset="0"/>
                <a:ea typeface="Times New Roman" panose="02020603050405020304" pitchFamily="18" charset="0"/>
              </a:rPr>
              <a:t>. Растущая опухоль не является застывшим, стационарным образованием с неизменными свойствами. </a:t>
            </a:r>
            <a:endParaRPr lang="ru-RU" sz="2000" dirty="0"/>
          </a:p>
          <a:p>
            <a:pPr indent="450215" algn="just">
              <a:spcAft>
                <a:spcPts val="0"/>
              </a:spcAft>
            </a:pPr>
            <a:r>
              <a:rPr lang="ru-RU" sz="2000" b="1" dirty="0">
                <a:solidFill>
                  <a:srgbClr val="000000"/>
                </a:solidFill>
                <a:latin typeface="Times New Roman" panose="02020603050405020304" pitchFamily="18" charset="0"/>
                <a:ea typeface="Times New Roman" panose="02020603050405020304" pitchFamily="18" charset="0"/>
              </a:rPr>
              <a:t>Эволюция свойств опухоли получила название «опухолевая прогрессия». Прогрессия – это третья стадия опухолевого роста. Наконец, четвертая стадия – исход опухолевого </a:t>
            </a:r>
            <a:r>
              <a:rPr lang="ru-RU" sz="2000" b="1" dirty="0" smtClean="0">
                <a:solidFill>
                  <a:srgbClr val="000000"/>
                </a:solidFill>
                <a:latin typeface="Times New Roman" panose="02020603050405020304" pitchFamily="18" charset="0"/>
                <a:ea typeface="Times New Roman" panose="02020603050405020304" pitchFamily="18" charset="0"/>
              </a:rPr>
              <a:t>процесса (Рис.1 -Схема ниже). </a:t>
            </a:r>
          </a:p>
        </p:txBody>
      </p:sp>
    </p:spTree>
    <p:extLst>
      <p:ext uri="{BB962C8B-B14F-4D97-AF65-F5344CB8AC3E}">
        <p14:creationId xmlns:p14="http://schemas.microsoft.com/office/powerpoint/2010/main" val="3104503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Степени дисплазии тканевого эпителия шейки матки (тканевой атипизм)"/>
          <p:cNvPicPr/>
          <p:nvPr/>
        </p:nvPicPr>
        <p:blipFill>
          <a:blip r:embed="rId2">
            <a:extLst>
              <a:ext uri="{28A0092B-C50C-407E-A947-70E740481C1C}">
                <a14:useLocalDpi xmlns:a14="http://schemas.microsoft.com/office/drawing/2010/main" val="0"/>
              </a:ext>
            </a:extLst>
          </a:blip>
          <a:srcRect/>
          <a:stretch>
            <a:fillRect/>
          </a:stretch>
        </p:blipFill>
        <p:spPr bwMode="auto">
          <a:xfrm>
            <a:off x="600892" y="431074"/>
            <a:ext cx="7720148" cy="5003074"/>
          </a:xfrm>
          <a:prstGeom prst="rect">
            <a:avLst/>
          </a:prstGeom>
          <a:solidFill>
            <a:schemeClr val="accent1">
              <a:lumMod val="20000"/>
              <a:lumOff val="80000"/>
            </a:schemeClr>
          </a:solidFill>
          <a:ln>
            <a:noFill/>
          </a:ln>
        </p:spPr>
      </p:pic>
      <p:sp>
        <p:nvSpPr>
          <p:cNvPr id="3" name="Прямоугольник 2"/>
          <p:cNvSpPr/>
          <p:nvPr/>
        </p:nvSpPr>
        <p:spPr>
          <a:xfrm>
            <a:off x="1164372" y="5283334"/>
            <a:ext cx="5342877" cy="923330"/>
          </a:xfrm>
          <a:prstGeom prst="rect">
            <a:avLst/>
          </a:prstGeom>
        </p:spPr>
        <p:txBody>
          <a:bodyPr wrap="square">
            <a:spAutoFit/>
          </a:bodyPr>
          <a:lstStyle/>
          <a:p>
            <a:pPr indent="142875" algn="just"/>
            <a:r>
              <a:rPr lang="ru-RU" i="1" dirty="0">
                <a:solidFill>
                  <a:srgbClr val="000000"/>
                </a:solidFill>
                <a:latin typeface="Palatino Linotype" panose="02040502050505030304" pitchFamily="18" charset="0"/>
                <a:ea typeface="Times New Roman" panose="02020603050405020304" pitchFamily="18" charset="0"/>
              </a:rPr>
              <a:t>Рис. </a:t>
            </a:r>
            <a:r>
              <a:rPr lang="ru-RU" i="1" dirty="0" smtClean="0">
                <a:solidFill>
                  <a:srgbClr val="000000"/>
                </a:solidFill>
                <a:latin typeface="Palatino Linotype" panose="02040502050505030304" pitchFamily="18" charset="0"/>
                <a:ea typeface="Times New Roman" panose="02020603050405020304" pitchFamily="18" charset="0"/>
              </a:rPr>
              <a:t>1.</a:t>
            </a:r>
            <a:r>
              <a:rPr lang="ru-RU" b="1" dirty="0">
                <a:solidFill>
                  <a:srgbClr val="000000"/>
                </a:solidFill>
                <a:latin typeface="Palatino Linotype" panose="02040502050505030304" pitchFamily="18" charset="0"/>
                <a:ea typeface="Times New Roman" panose="02020603050405020304" pitchFamily="18" charset="0"/>
              </a:rPr>
              <a:t> </a:t>
            </a:r>
            <a:r>
              <a:rPr lang="ru-RU" b="1" dirty="0" smtClean="0">
                <a:solidFill>
                  <a:srgbClr val="000000"/>
                </a:solidFill>
                <a:latin typeface="Palatino Linotype" panose="02040502050505030304" pitchFamily="18" charset="0"/>
                <a:ea typeface="Times New Roman" panose="02020603050405020304" pitchFamily="18" charset="0"/>
              </a:rPr>
              <a:t>Опухолевая прогрессия. Степени </a:t>
            </a:r>
            <a:r>
              <a:rPr lang="ru-RU" b="1" dirty="0">
                <a:solidFill>
                  <a:srgbClr val="000000"/>
                </a:solidFill>
                <a:latin typeface="Palatino Linotype" panose="02040502050505030304" pitchFamily="18" charset="0"/>
                <a:ea typeface="Times New Roman" panose="02020603050405020304" pitchFamily="18" charset="0"/>
              </a:rPr>
              <a:t>дисплазии тканевого эпителия шейки матки (тканевой </a:t>
            </a:r>
            <a:r>
              <a:rPr lang="ru-RU" b="1" dirty="0" err="1">
                <a:solidFill>
                  <a:srgbClr val="000000"/>
                </a:solidFill>
                <a:latin typeface="Palatino Linotype" panose="02040502050505030304" pitchFamily="18" charset="0"/>
                <a:ea typeface="Times New Roman" panose="02020603050405020304" pitchFamily="18" charset="0"/>
              </a:rPr>
              <a:t>атипизм</a:t>
            </a:r>
            <a:r>
              <a:rPr lang="ru-RU" b="1" dirty="0">
                <a:solidFill>
                  <a:srgbClr val="000000"/>
                </a:solidFill>
                <a:latin typeface="Palatino Linotype" panose="02040502050505030304" pitchFamily="18" charset="0"/>
                <a:ea typeface="Times New Roman" panose="02020603050405020304" pitchFamily="18" charset="0"/>
              </a:rPr>
              <a:t>)</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22097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01337" y="378823"/>
            <a:ext cx="7929154" cy="6555641"/>
          </a:xfrm>
          <a:prstGeom prst="rect">
            <a:avLst/>
          </a:prstGeom>
          <a:solidFill>
            <a:schemeClr val="accent1">
              <a:lumMod val="20000"/>
              <a:lumOff val="80000"/>
            </a:schemeClr>
          </a:solidFill>
        </p:spPr>
        <p:txBody>
          <a:bodyPr wrap="square">
            <a:spAutoFit/>
          </a:bodyPr>
          <a:lstStyle/>
          <a:p>
            <a:pPr indent="450215" algn="ctr">
              <a:spcAft>
                <a:spcPts val="0"/>
              </a:spcAft>
              <a:tabLst>
                <a:tab pos="540385" algn="l"/>
              </a:tabLst>
            </a:pPr>
            <a:r>
              <a:rPr lang="ru-RU"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Факторы канцерогенеза</a:t>
            </a:r>
          </a:p>
          <a:p>
            <a:pPr indent="450215" algn="just">
              <a:spcAft>
                <a:spcPts val="0"/>
              </a:spcAft>
              <a:tabLst>
                <a:tab pos="540385" algn="l"/>
              </a:tabLst>
            </a:pPr>
            <a:r>
              <a:rPr lang="ru-RU"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Выделяют </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следующие факторы, способствующие канцерогенезу.</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indent="450215" algn="just">
              <a:spcAft>
                <a:spcPts val="0"/>
              </a:spcAft>
              <a:tabLst>
                <a:tab pos="540385" algn="l"/>
              </a:tabLst>
            </a:pP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Наследственная предрасположенность</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Наличие семейных форм рака, когда среди членов одной семьи в нескольких поколениях выявляется рак одной и той же локализации. Так, наличие у матери рака молочной железы повышает риск обнаружения рака этой локализации у пробанда в 5 раз, а наличие у матери и сестры – в 10–15 раз. </a:t>
            </a:r>
            <a:endParaRPr lang="ru-RU" sz="2000" dirty="0">
              <a:latin typeface="Times New Roman" panose="02020603050405020304" pitchFamily="18" charset="0"/>
              <a:cs typeface="Times New Roman" panose="02020603050405020304" pitchFamily="18" charset="0"/>
            </a:endParaRPr>
          </a:p>
          <a:p>
            <a:pPr algn="just"/>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Иммунодепрессия.</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Защита организма от растущей опухоли обеспечивается механизмами клеточного и – в меньшей степени – гуморального иммунитета. Иммунная система распознает раковые клетки, вызывает их разрушение либо сдерживает размножение, ингибируя фазу промоции. Любая иммунодепрессия способствует опухолевому росту. </a:t>
            </a:r>
            <a:endPar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Иммунодефицитные</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состояния различного генеза (особенно с дефектом Т-системы) предрасполагают к возникновению опухолей. Так, наиболее часто наблюдается </a:t>
            </a:r>
            <a:r>
              <a:rPr lang="ru-RU" sz="2000" b="1" dirty="0">
                <a:solidFill>
                  <a:srgbClr val="000000"/>
                </a:solidFill>
                <a:latin typeface="Times New Roman" panose="02020603050405020304" pitchFamily="18" charset="0"/>
                <a:ea typeface="Times New Roman" panose="02020603050405020304" pitchFamily="18" charset="0"/>
              </a:rPr>
              <a:t>развитие рака молочной железы на фоне снижения и клеточного, и гуморального звеньев иммунной защиты. </a:t>
            </a:r>
            <a:endParaRPr lang="ru-RU" sz="2000" b="1" dirty="0"/>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38572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4137" y="457200"/>
            <a:ext cx="8112034" cy="5632311"/>
          </a:xfrm>
          <a:prstGeom prst="rect">
            <a:avLst/>
          </a:prstGeom>
          <a:solidFill>
            <a:schemeClr val="accent1">
              <a:lumMod val="40000"/>
              <a:lumOff val="60000"/>
            </a:schemeClr>
          </a:solidFill>
        </p:spPr>
        <p:txBody>
          <a:bodyPr wrap="square">
            <a:spAutoFit/>
          </a:bodyPr>
          <a:lstStyle/>
          <a:p>
            <a:pPr indent="450215" algn="just">
              <a:spcAft>
                <a:spcPts val="0"/>
              </a:spcAft>
              <a:tabLst>
                <a:tab pos="540385" algn="l"/>
              </a:tabLst>
            </a:pPr>
            <a:r>
              <a:rPr lang="ru-RU" sz="2000" b="1" dirty="0" smtClean="0">
                <a:solidFill>
                  <a:srgbClr val="000000"/>
                </a:solidFill>
                <a:latin typeface="Times New Roman" panose="02020603050405020304" pitchFamily="18" charset="0"/>
                <a:ea typeface="Times New Roman" panose="02020603050405020304" pitchFamily="18" charset="0"/>
              </a:rPr>
              <a:t>3</a:t>
            </a:r>
            <a:r>
              <a:rPr lang="ru-RU" sz="2000" b="1" dirty="0">
                <a:solidFill>
                  <a:srgbClr val="000000"/>
                </a:solidFill>
                <a:latin typeface="Times New Roman" panose="02020603050405020304" pitchFamily="18" charset="0"/>
                <a:ea typeface="Times New Roman" panose="02020603050405020304" pitchFamily="18" charset="0"/>
              </a:rPr>
              <a:t>. Определенный эндокринный фон.</a:t>
            </a:r>
            <a:r>
              <a:rPr lang="ru-RU" sz="2000" dirty="0">
                <a:solidFill>
                  <a:srgbClr val="000000"/>
                </a:solidFill>
                <a:latin typeface="Times New Roman" panose="02020603050405020304" pitchFamily="18" charset="0"/>
                <a:ea typeface="Times New Roman" panose="02020603050405020304" pitchFamily="18" charset="0"/>
              </a:rPr>
              <a:t> В процессе канцерогенеза важную роль играют гормоны, способные стимулировать рост клеток. Это – </a:t>
            </a:r>
            <a:r>
              <a:rPr lang="ru-RU" sz="2000" dirty="0" err="1">
                <a:solidFill>
                  <a:srgbClr val="000000"/>
                </a:solidFill>
                <a:latin typeface="Times New Roman" panose="02020603050405020304" pitchFamily="18" charset="0"/>
                <a:ea typeface="Times New Roman" panose="02020603050405020304" pitchFamily="18" charset="0"/>
              </a:rPr>
              <a:t>соматолиберин</a:t>
            </a:r>
            <a:r>
              <a:rPr lang="ru-RU" sz="2000" dirty="0">
                <a:solidFill>
                  <a:srgbClr val="000000"/>
                </a:solidFill>
                <a:latin typeface="Times New Roman" panose="02020603050405020304" pitchFamily="18" charset="0"/>
                <a:ea typeface="Times New Roman" panose="02020603050405020304" pitchFamily="18" charset="0"/>
              </a:rPr>
              <a:t> и СТГ, </a:t>
            </a:r>
            <a:r>
              <a:rPr lang="ru-RU" sz="2000" dirty="0" err="1">
                <a:solidFill>
                  <a:srgbClr val="000000"/>
                </a:solidFill>
                <a:latin typeface="Times New Roman" panose="02020603050405020304" pitchFamily="18" charset="0"/>
                <a:ea typeface="Times New Roman" panose="02020603050405020304" pitchFamily="18" charset="0"/>
              </a:rPr>
              <a:t>пролактолиберин</a:t>
            </a:r>
            <a:r>
              <a:rPr lang="ru-RU" sz="2000" dirty="0">
                <a:solidFill>
                  <a:srgbClr val="000000"/>
                </a:solidFill>
                <a:latin typeface="Times New Roman" panose="02020603050405020304" pitchFamily="18" charset="0"/>
                <a:ea typeface="Times New Roman" panose="02020603050405020304" pitchFamily="18" charset="0"/>
              </a:rPr>
              <a:t> и пролактин, </a:t>
            </a:r>
            <a:r>
              <a:rPr lang="ru-RU" sz="2000" dirty="0" err="1">
                <a:solidFill>
                  <a:srgbClr val="000000"/>
                </a:solidFill>
                <a:latin typeface="Times New Roman" panose="02020603050405020304" pitchFamily="18" charset="0"/>
                <a:ea typeface="Times New Roman" panose="02020603050405020304" pitchFamily="18" charset="0"/>
              </a:rPr>
              <a:t>тиролиберин</a:t>
            </a:r>
            <a:r>
              <a:rPr lang="ru-RU" sz="2000" dirty="0">
                <a:solidFill>
                  <a:srgbClr val="000000"/>
                </a:solidFill>
                <a:latin typeface="Times New Roman" panose="02020603050405020304" pitchFamily="18" charset="0"/>
                <a:ea typeface="Times New Roman" panose="02020603050405020304" pitchFamily="18" charset="0"/>
              </a:rPr>
              <a:t> и ТТГ, </a:t>
            </a:r>
            <a:r>
              <a:rPr lang="ru-RU" sz="2000" dirty="0" err="1">
                <a:solidFill>
                  <a:srgbClr val="000000"/>
                </a:solidFill>
                <a:latin typeface="Times New Roman" panose="02020603050405020304" pitchFamily="18" charset="0"/>
                <a:ea typeface="Times New Roman" panose="02020603050405020304" pitchFamily="18" charset="0"/>
              </a:rPr>
              <a:t>меланолиберин</a:t>
            </a:r>
            <a:r>
              <a:rPr lang="ru-RU" sz="2000" dirty="0">
                <a:solidFill>
                  <a:srgbClr val="000000"/>
                </a:solidFill>
                <a:latin typeface="Times New Roman" panose="02020603050405020304" pitchFamily="18" charset="0"/>
                <a:ea typeface="Times New Roman" panose="02020603050405020304" pitchFamily="18" charset="0"/>
              </a:rPr>
              <a:t> и </a:t>
            </a:r>
            <a:r>
              <a:rPr lang="ru-RU" sz="2000" dirty="0" err="1">
                <a:solidFill>
                  <a:srgbClr val="000000"/>
                </a:solidFill>
                <a:latin typeface="Times New Roman" panose="02020603050405020304" pitchFamily="18" charset="0"/>
                <a:ea typeface="Times New Roman" panose="02020603050405020304" pitchFamily="18" charset="0"/>
              </a:rPr>
              <a:t>меланотропный</a:t>
            </a:r>
            <a:r>
              <a:rPr lang="ru-RU" sz="2000" dirty="0">
                <a:solidFill>
                  <a:srgbClr val="000000"/>
                </a:solidFill>
                <a:latin typeface="Times New Roman" panose="02020603050405020304" pitchFamily="18" charset="0"/>
                <a:ea typeface="Times New Roman" panose="02020603050405020304" pitchFamily="18" charset="0"/>
              </a:rPr>
              <a:t> гормон, </a:t>
            </a:r>
            <a:r>
              <a:rPr lang="ru-RU" sz="2000" dirty="0" err="1">
                <a:solidFill>
                  <a:srgbClr val="000000"/>
                </a:solidFill>
                <a:latin typeface="Times New Roman" panose="02020603050405020304" pitchFamily="18" charset="0"/>
                <a:ea typeface="Times New Roman" panose="02020603050405020304" pitchFamily="18" charset="0"/>
              </a:rPr>
              <a:t>гонадолиберины</a:t>
            </a:r>
            <a:r>
              <a:rPr lang="ru-RU" sz="2000" dirty="0">
                <a:solidFill>
                  <a:srgbClr val="000000"/>
                </a:solidFill>
                <a:latin typeface="Times New Roman" panose="02020603050405020304" pitchFamily="18" charset="0"/>
                <a:ea typeface="Times New Roman" panose="02020603050405020304" pitchFamily="18" charset="0"/>
              </a:rPr>
              <a:t>, эстрогены. Избыток этих гормонов (как и нарушение баланса между ними) создает условия, способствующие развитию опухолей. Примером могут служить рак молочной железы, возникающий на фоне избытка эстрогенов, рак щитовидной железы при избытке ТТГ и т. п. </a:t>
            </a:r>
            <a:endParaRPr lang="ru-RU" sz="2000" dirty="0"/>
          </a:p>
          <a:p>
            <a:pPr indent="450215" algn="just">
              <a:spcAft>
                <a:spcPts val="0"/>
              </a:spcAft>
              <a:tabLst>
                <a:tab pos="540385" algn="l"/>
              </a:tabLst>
            </a:pPr>
            <a:r>
              <a:rPr lang="ru-RU" sz="2000" b="1" dirty="0">
                <a:solidFill>
                  <a:srgbClr val="000000"/>
                </a:solidFill>
                <a:latin typeface="Times New Roman" panose="02020603050405020304" pitchFamily="18" charset="0"/>
                <a:ea typeface="Times New Roman" panose="02020603050405020304" pitchFamily="18" charset="0"/>
              </a:rPr>
              <a:t>4. Хронические воспалительные и вялотекущие пролиферативные процессы</a:t>
            </a:r>
            <a:r>
              <a:rPr lang="ru-RU" sz="2000" dirty="0">
                <a:solidFill>
                  <a:srgbClr val="000000"/>
                </a:solidFill>
                <a:latin typeface="Times New Roman" panose="02020603050405020304" pitchFamily="18" charset="0"/>
                <a:ea typeface="Times New Roman" panose="02020603050405020304" pitchFamily="18" charset="0"/>
              </a:rPr>
              <a:t>. При названных патологических состояниях создается благоприятный фон для действия канцерогенных факторов. </a:t>
            </a:r>
            <a:endParaRPr lang="ru-RU" sz="2000" dirty="0"/>
          </a:p>
          <a:p>
            <a:pPr indent="450215" algn="just">
              <a:spcAft>
                <a:spcPts val="0"/>
              </a:spcAft>
              <a:tabLst>
                <a:tab pos="540385" algn="l"/>
              </a:tabLst>
            </a:pPr>
            <a:r>
              <a:rPr lang="ru-RU" sz="2000" b="1" dirty="0">
                <a:solidFill>
                  <a:srgbClr val="000000"/>
                </a:solidFill>
                <a:latin typeface="Times New Roman" panose="02020603050405020304" pitchFamily="18" charset="0"/>
                <a:ea typeface="Times New Roman" panose="02020603050405020304" pitchFamily="18" charset="0"/>
              </a:rPr>
              <a:t>5. Пожилой возраст</a:t>
            </a:r>
            <a:r>
              <a:rPr lang="ru-RU" sz="2000" dirty="0">
                <a:solidFill>
                  <a:srgbClr val="000000"/>
                </a:solidFill>
                <a:latin typeface="Times New Roman" panose="02020603050405020304" pitchFamily="18" charset="0"/>
                <a:ea typeface="Times New Roman" panose="02020603050405020304" pitchFamily="18" charset="0"/>
              </a:rPr>
              <a:t>. Опухоли – это заболевания в основном пожилых людей. Если принять во внимание, что развитие опухоли – это многостадийный процесс возникновения, накопления и реализации генетических изменений и отбора измененных клеток, становится понятным, что с возрастом повышается вероятность «накопить» необходимое количество мутаций. </a:t>
            </a:r>
            <a:endParaRPr lang="ru-RU" sz="2000" dirty="0">
              <a:effectLst/>
            </a:endParaRPr>
          </a:p>
        </p:txBody>
      </p:sp>
    </p:spTree>
    <p:extLst>
      <p:ext uri="{BB962C8B-B14F-4D97-AF65-F5344CB8AC3E}">
        <p14:creationId xmlns:p14="http://schemas.microsoft.com/office/powerpoint/2010/main" val="3301434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7644" y="529110"/>
            <a:ext cx="7498081" cy="5386090"/>
          </a:xfrm>
          <a:prstGeom prst="rect">
            <a:avLst/>
          </a:prstGeom>
          <a:solidFill>
            <a:schemeClr val="accent1">
              <a:lumMod val="40000"/>
              <a:lumOff val="60000"/>
            </a:schemeClr>
          </a:solidFill>
        </p:spPr>
        <p:txBody>
          <a:bodyPr wrap="square">
            <a:spAutoFit/>
          </a:bodyPr>
          <a:lstStyle/>
          <a:p>
            <a:pPr indent="450215" algn="ctr">
              <a:spcAft>
                <a:spcPts val="0"/>
              </a:spcAft>
              <a:tabLst>
                <a:tab pos="540385" algn="l"/>
              </a:tabLst>
            </a:pPr>
            <a:r>
              <a:rPr lang="ru-RU" sz="2400" b="1" dirty="0" err="1">
                <a:solidFill>
                  <a:srgbClr val="FF0000"/>
                </a:solidFill>
                <a:latin typeface="Times New Roman" panose="02020603050405020304" pitchFamily="18" charset="0"/>
                <a:ea typeface="Times New Roman" panose="02020603050405020304" pitchFamily="18" charset="0"/>
              </a:rPr>
              <a:t>Рецидивирование</a:t>
            </a:r>
            <a:r>
              <a:rPr lang="ru-RU" sz="2400" b="1" dirty="0">
                <a:solidFill>
                  <a:srgbClr val="000000"/>
                </a:solidFill>
                <a:latin typeface="Times New Roman" panose="02020603050405020304" pitchFamily="18" charset="0"/>
                <a:ea typeface="Times New Roman" panose="02020603050405020304" pitchFamily="18" charset="0"/>
              </a:rPr>
              <a:t> </a:t>
            </a:r>
            <a:endParaRPr lang="ru-RU" sz="2400" b="1"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tabLst>
                <a:tab pos="540385" algn="l"/>
              </a:tabLst>
            </a:pPr>
            <a:r>
              <a:rPr lang="ru-RU" sz="2000" b="1" dirty="0" err="1" smtClean="0">
                <a:solidFill>
                  <a:srgbClr val="000000"/>
                </a:solidFill>
                <a:latin typeface="Times New Roman" panose="02020603050405020304" pitchFamily="18" charset="0"/>
                <a:ea typeface="Times New Roman" panose="02020603050405020304" pitchFamily="18" charset="0"/>
              </a:rPr>
              <a:t>Рецидивирование</a:t>
            </a:r>
            <a:r>
              <a:rPr lang="ru-RU" sz="2000" dirty="0" smtClean="0">
                <a:solidFill>
                  <a:srgbClr val="000000"/>
                </a:solidFill>
                <a:latin typeface="Times New Roman" panose="02020603050405020304" pitchFamily="18" charset="0"/>
                <a:ea typeface="Times New Roman" panose="02020603050405020304" pitchFamily="18" charset="0"/>
              </a:rPr>
              <a:t> — </a:t>
            </a:r>
            <a:r>
              <a:rPr lang="ru-RU" sz="2000" dirty="0">
                <a:solidFill>
                  <a:srgbClr val="000000"/>
                </a:solidFill>
                <a:latin typeface="Times New Roman" panose="02020603050405020304" pitchFamily="18" charset="0"/>
                <a:ea typeface="Times New Roman" panose="02020603050405020304" pitchFamily="18" charset="0"/>
              </a:rPr>
              <a:t>повторное развитие новообразования того же гистологического строения на прежнем месте после его удаления или деструкции. Причиной </a:t>
            </a:r>
            <a:r>
              <a:rPr lang="ru-RU" sz="2000" dirty="0" err="1">
                <a:solidFill>
                  <a:srgbClr val="000000"/>
                </a:solidFill>
                <a:latin typeface="Times New Roman" panose="02020603050405020304" pitchFamily="18" charset="0"/>
                <a:ea typeface="Times New Roman" panose="02020603050405020304" pitchFamily="18" charset="0"/>
              </a:rPr>
              <a:t>рецидивирования</a:t>
            </a:r>
            <a:r>
              <a:rPr lang="ru-RU" sz="2000" dirty="0">
                <a:solidFill>
                  <a:srgbClr val="000000"/>
                </a:solidFill>
                <a:latin typeface="Times New Roman" panose="02020603050405020304" pitchFamily="18" charset="0"/>
                <a:ea typeface="Times New Roman" panose="02020603050405020304" pitchFamily="18" charset="0"/>
              </a:rPr>
              <a:t> опухоли являются опухолевые клетки, оставшиеся в ткани при неполном удалении новообразования, либо в связи с предшествующей эксцизии инвазией отдельных клеток бластомы в окружающую нормальную ткань. </a:t>
            </a:r>
            <a:r>
              <a:rPr lang="ru-RU" sz="2000" u="sng" dirty="0">
                <a:solidFill>
                  <a:srgbClr val="000000"/>
                </a:solidFill>
                <a:latin typeface="Times New Roman" panose="02020603050405020304" pitchFamily="18" charset="0"/>
                <a:ea typeface="Times New Roman" panose="02020603050405020304" pitchFamily="18" charset="0"/>
              </a:rPr>
              <a:t>Допускается также возможность внедрения в геном нормальной клетки в зоне роста новообразования содержащего онкогены участка ДНК из разрушившихся при хирургическом удалении или хемо- и лучевой терапии клеток бластомы. </a:t>
            </a:r>
            <a:endParaRPr lang="en-US" sz="2000" u="sng"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tabLst>
                <a:tab pos="540385" algn="l"/>
              </a:tabLst>
            </a:pPr>
            <a:r>
              <a:rPr lang="ru-RU" sz="2000" b="1" dirty="0" smtClean="0">
                <a:solidFill>
                  <a:srgbClr val="000000"/>
                </a:solidFill>
                <a:latin typeface="Times New Roman" panose="02020603050405020304" pitchFamily="18" charset="0"/>
                <a:ea typeface="Times New Roman" panose="02020603050405020304" pitchFamily="18" charset="0"/>
              </a:rPr>
              <a:t>Повторное </a:t>
            </a:r>
            <a:r>
              <a:rPr lang="ru-RU" sz="2000" b="1" dirty="0">
                <a:solidFill>
                  <a:srgbClr val="000000"/>
                </a:solidFill>
                <a:latin typeface="Times New Roman" panose="02020603050405020304" pitchFamily="18" charset="0"/>
                <a:ea typeface="Times New Roman" panose="02020603050405020304" pitchFamily="18" charset="0"/>
              </a:rPr>
              <a:t>развитие опухоли нередко характеризуется ускоренным её ростом</a:t>
            </a:r>
            <a:r>
              <a:rPr lang="ru-RU" sz="2000" dirty="0">
                <a:solidFill>
                  <a:srgbClr val="000000"/>
                </a:solidFill>
                <a:latin typeface="Times New Roman" panose="02020603050405020304" pitchFamily="18" charset="0"/>
                <a:ea typeface="Times New Roman" panose="02020603050405020304" pitchFamily="18" charset="0"/>
              </a:rPr>
              <a:t>. Это является результатом, с одной стороны, повреждения местных тканей в ходе хирургического или иного вмешательства, а с другой — снижения эффективности факторов системы ИБН.</a:t>
            </a:r>
            <a:endParaRPr lang="ru-RU" sz="2000" dirty="0">
              <a:effectLst/>
            </a:endParaRPr>
          </a:p>
        </p:txBody>
      </p:sp>
    </p:spTree>
    <p:extLst>
      <p:ext uri="{BB962C8B-B14F-4D97-AF65-F5344CB8AC3E}">
        <p14:creationId xmlns:p14="http://schemas.microsoft.com/office/powerpoint/2010/main" val="3437118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6572" y="424109"/>
            <a:ext cx="8164286" cy="5940088"/>
          </a:xfrm>
          <a:prstGeom prst="rect">
            <a:avLst/>
          </a:prstGeom>
          <a:solidFill>
            <a:schemeClr val="accent1">
              <a:lumMod val="40000"/>
              <a:lumOff val="60000"/>
            </a:schemeClr>
          </a:solidFill>
        </p:spPr>
        <p:txBody>
          <a:bodyPr wrap="square">
            <a:spAutoFit/>
          </a:bodyPr>
          <a:lstStyle/>
          <a:p>
            <a:pPr indent="450215" algn="ctr">
              <a:spcAft>
                <a:spcPts val="0"/>
              </a:spcAft>
            </a:pPr>
            <a:r>
              <a:rPr lang="ru-RU" sz="2000" b="1" dirty="0">
                <a:solidFill>
                  <a:srgbClr val="FF0000"/>
                </a:solidFill>
                <a:latin typeface="Times New Roman" panose="02020603050405020304" pitchFamily="18" charset="0"/>
                <a:ea typeface="Times New Roman" panose="02020603050405020304" pitchFamily="18" charset="0"/>
              </a:rPr>
              <a:t>Опухолевая </a:t>
            </a:r>
            <a:r>
              <a:rPr lang="ru-RU" sz="2000" b="1" dirty="0" smtClean="0">
                <a:solidFill>
                  <a:srgbClr val="FF0000"/>
                </a:solidFill>
                <a:latin typeface="Times New Roman" panose="02020603050405020304" pitchFamily="18" charset="0"/>
                <a:ea typeface="Times New Roman" panose="02020603050405020304" pitchFamily="18" charset="0"/>
              </a:rPr>
              <a:t>прогрессия</a:t>
            </a:r>
            <a:r>
              <a:rPr lang="ru-RU" sz="2000" dirty="0" smtClean="0">
                <a:solidFill>
                  <a:srgbClr val="FF0000"/>
                </a:solidFill>
                <a:latin typeface="Times New Roman" panose="02020603050405020304" pitchFamily="18" charset="0"/>
                <a:ea typeface="Times New Roman" panose="02020603050405020304" pitchFamily="18" charset="0"/>
              </a:rPr>
              <a:t> </a:t>
            </a: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Изменения </a:t>
            </a:r>
            <a:r>
              <a:rPr lang="ru-RU" sz="2000" dirty="0">
                <a:solidFill>
                  <a:srgbClr val="000000"/>
                </a:solidFill>
                <a:latin typeface="Times New Roman" panose="02020603050405020304" pitchFamily="18" charset="0"/>
                <a:ea typeface="Times New Roman" panose="02020603050405020304" pitchFamily="18" charset="0"/>
              </a:rPr>
              <a:t>в геноме, приводящие к трансформации нормальной клетки в опухолевую — лишь первый этап на пути дальнейшей модификации генома. </a:t>
            </a:r>
            <a:endParaRPr lang="ru-RU" sz="2000"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В </a:t>
            </a:r>
            <a:r>
              <a:rPr lang="ru-RU" sz="2000" dirty="0">
                <a:solidFill>
                  <a:srgbClr val="000000"/>
                </a:solidFill>
                <a:latin typeface="Times New Roman" panose="02020603050405020304" pitchFamily="18" charset="0"/>
                <a:ea typeface="Times New Roman" panose="02020603050405020304" pitchFamily="18" charset="0"/>
              </a:rPr>
              <a:t>генетической программе клетки, ставшей опухолевой, постоянно происходят изменения, в основе которых лежат </a:t>
            </a:r>
            <a:r>
              <a:rPr lang="ru-RU" sz="2000" b="1" dirty="0">
                <a:solidFill>
                  <a:srgbClr val="FF0000"/>
                </a:solidFill>
                <a:latin typeface="Times New Roman" panose="02020603050405020304" pitchFamily="18" charset="0"/>
                <a:ea typeface="Times New Roman" panose="02020603050405020304" pitchFamily="18" charset="0"/>
              </a:rPr>
              <a:t>мутации</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Фенотипически</a:t>
            </a:r>
            <a:r>
              <a:rPr lang="ru-RU" sz="2000" dirty="0">
                <a:solidFill>
                  <a:srgbClr val="000000"/>
                </a:solidFill>
                <a:latin typeface="Times New Roman" panose="02020603050405020304" pitchFamily="18" charset="0"/>
                <a:ea typeface="Times New Roman" panose="02020603050405020304" pitchFamily="18" charset="0"/>
              </a:rPr>
              <a:t> это проявляется изменением биохимических, морфологических, электрофизиологических и функциональных признаков опухоли.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 Изменения различных свойств клеток бластомы происходят независимо друг от друга, поскольку мутации каждого отдельного гена автономны.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 Сроки изменений свойств разных клеток бластомы сильно варьируют. В связи с этим признаки их появляются и изменяются без какой-либо закономерной хронологии. </a:t>
            </a:r>
            <a:endParaRPr lang="ru-RU" sz="2000" dirty="0"/>
          </a:p>
          <a:p>
            <a:pPr indent="450215" algn="just">
              <a:spcAft>
                <a:spcPts val="0"/>
              </a:spcAft>
            </a:pPr>
            <a:r>
              <a:rPr lang="ru-RU" sz="2000" dirty="0">
                <a:solidFill>
                  <a:srgbClr val="000000"/>
                </a:solidFill>
                <a:latin typeface="Times New Roman" panose="02020603050405020304" pitchFamily="18" charset="0"/>
                <a:ea typeface="Times New Roman" panose="02020603050405020304" pitchFamily="18" charset="0"/>
              </a:rPr>
              <a:t>• При опухолевой прогрессии создаются клоны клеток с самой различной комбинацией признаков (феномен </a:t>
            </a:r>
            <a:r>
              <a:rPr lang="ru-RU" sz="2000" dirty="0" err="1">
                <a:solidFill>
                  <a:srgbClr val="000000"/>
                </a:solidFill>
                <a:latin typeface="Times New Roman" panose="02020603050405020304" pitchFamily="18" charset="0"/>
                <a:ea typeface="Times New Roman" panose="02020603050405020304" pitchFamily="18" charset="0"/>
              </a:rPr>
              <a:t>клональной</a:t>
            </a:r>
            <a:r>
              <a:rPr lang="ru-RU" sz="2000" dirty="0">
                <a:solidFill>
                  <a:srgbClr val="000000"/>
                </a:solidFill>
                <a:latin typeface="Times New Roman" panose="02020603050405020304" pitchFamily="18" charset="0"/>
                <a:ea typeface="Times New Roman" panose="02020603050405020304" pitchFamily="18" charset="0"/>
              </a:rPr>
              <a:t> селекции бластомы). В связи с этим разные </a:t>
            </a:r>
            <a:r>
              <a:rPr lang="ru-RU" sz="2000" dirty="0" err="1">
                <a:solidFill>
                  <a:srgbClr val="000000"/>
                </a:solidFill>
                <a:latin typeface="Times New Roman" panose="02020603050405020304" pitchFamily="18" charset="0"/>
                <a:ea typeface="Times New Roman" panose="02020603050405020304" pitchFamily="18" charset="0"/>
              </a:rPr>
              <a:t>субклоны</a:t>
            </a:r>
            <a:r>
              <a:rPr lang="ru-RU" sz="2000" dirty="0">
                <a:solidFill>
                  <a:srgbClr val="000000"/>
                </a:solidFill>
                <a:latin typeface="Times New Roman" panose="02020603050405020304" pitchFamily="18" charset="0"/>
                <a:ea typeface="Times New Roman" panose="02020603050405020304" pitchFamily="18" charset="0"/>
              </a:rPr>
              <a:t> клеток одного новообразования могут весьма существенно отличаться друг от друга</a:t>
            </a:r>
            <a:r>
              <a:rPr lang="ru-RU" sz="2000" dirty="0" smtClean="0">
                <a:solidFill>
                  <a:srgbClr val="000000"/>
                </a:solidFill>
                <a:latin typeface="Times New Roman" panose="02020603050405020304" pitchFamily="18" charset="0"/>
                <a:ea typeface="Times New Roman" panose="02020603050405020304" pitchFamily="18" charset="0"/>
              </a:rPr>
              <a:t>.</a:t>
            </a:r>
            <a:endParaRPr lang="ru-RU" sz="2000" dirty="0"/>
          </a:p>
        </p:txBody>
      </p:sp>
    </p:spTree>
    <p:extLst>
      <p:ext uri="{BB962C8B-B14F-4D97-AF65-F5344CB8AC3E}">
        <p14:creationId xmlns:p14="http://schemas.microsoft.com/office/powerpoint/2010/main" val="3531339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97279" y="574766"/>
            <a:ext cx="7445829" cy="5940088"/>
          </a:xfrm>
          <a:prstGeom prst="rect">
            <a:avLst/>
          </a:prstGeom>
          <a:solidFill>
            <a:schemeClr val="accent1">
              <a:lumMod val="20000"/>
              <a:lumOff val="80000"/>
            </a:schemeClr>
          </a:solidFill>
        </p:spPr>
        <p:txBody>
          <a:bodyPr wrap="square">
            <a:spAutoFit/>
          </a:bodyPr>
          <a:lstStyle/>
          <a:p>
            <a:pPr indent="450215" algn="just">
              <a:spcAft>
                <a:spcPts val="0"/>
              </a:spcAft>
            </a:pPr>
            <a:r>
              <a:rPr lang="ru-RU" dirty="0">
                <a:solidFill>
                  <a:srgbClr val="000000"/>
                </a:solidFill>
                <a:latin typeface="Times New Roman" panose="02020603050405020304" pitchFamily="18" charset="0"/>
                <a:ea typeface="Times New Roman" panose="02020603050405020304" pitchFamily="18" charset="0"/>
              </a:rPr>
              <a:t> • </a:t>
            </a:r>
            <a:r>
              <a:rPr lang="ru-RU" sz="2000" dirty="0">
                <a:solidFill>
                  <a:srgbClr val="000000"/>
                </a:solidFill>
                <a:latin typeface="Times New Roman" panose="02020603050405020304" pitchFamily="18" charset="0"/>
                <a:ea typeface="Times New Roman" panose="02020603050405020304" pitchFamily="18" charset="0"/>
              </a:rPr>
              <a:t>Модификации в геноме опухолевой клетки наследуются, т.е. передаются дочерним клеткам. Указанные выше отклонения генотипа и фенотипа клеток бластомы были описаны американским патологом Л. </a:t>
            </a:r>
            <a:r>
              <a:rPr lang="ru-RU" sz="2000" dirty="0" err="1">
                <a:solidFill>
                  <a:srgbClr val="000000"/>
                </a:solidFill>
                <a:latin typeface="Times New Roman" panose="02020603050405020304" pitchFamily="18" charset="0"/>
                <a:ea typeface="Times New Roman" panose="02020603050405020304" pitchFamily="18" charset="0"/>
              </a:rPr>
              <a:t>Фулдсом</a:t>
            </a:r>
            <a:r>
              <a:rPr lang="ru-RU" sz="2000" dirty="0">
                <a:solidFill>
                  <a:srgbClr val="000000"/>
                </a:solidFill>
                <a:latin typeface="Times New Roman" panose="02020603050405020304" pitchFamily="18" charset="0"/>
                <a:ea typeface="Times New Roman" panose="02020603050405020304" pitchFamily="18" charset="0"/>
              </a:rPr>
              <a:t> (1969) и названы феноменом </a:t>
            </a:r>
            <a:r>
              <a:rPr lang="ru-RU" sz="2000" b="1" dirty="0">
                <a:solidFill>
                  <a:srgbClr val="FF0000"/>
                </a:solidFill>
                <a:latin typeface="Times New Roman" panose="02020603050405020304" pitchFamily="18" charset="0"/>
                <a:ea typeface="Times New Roman" panose="02020603050405020304" pitchFamily="18" charset="0"/>
              </a:rPr>
              <a:t>опухолевой прогрессии</a:t>
            </a:r>
            <a:r>
              <a:rPr lang="ru-RU" sz="2000" dirty="0">
                <a:solidFill>
                  <a:srgbClr val="000000"/>
                </a:solidFill>
                <a:latin typeface="Times New Roman" panose="02020603050405020304" pitchFamily="18" charset="0"/>
                <a:ea typeface="Times New Roman" panose="02020603050405020304" pitchFamily="18" charset="0"/>
              </a:rPr>
              <a:t>. </a:t>
            </a:r>
            <a:r>
              <a:rPr lang="ru-RU" sz="2000" b="1" dirty="0">
                <a:solidFill>
                  <a:srgbClr val="000000"/>
                </a:solidFill>
                <a:latin typeface="Times New Roman" panose="02020603050405020304" pitchFamily="18" charset="0"/>
                <a:ea typeface="Times New Roman" panose="02020603050405020304" pitchFamily="18" charset="0"/>
              </a:rPr>
              <a:t>Опухолевая прогрессия — генетически закреплённое, наследуемое опухолевой клеткой и необратимое изменение одного или нескольких свойств клетки.</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smtClean="0">
              <a:solidFill>
                <a:srgbClr val="000000"/>
              </a:solidFill>
              <a:latin typeface="Times New Roman" panose="02020603050405020304" pitchFamily="18" charset="0"/>
              <a:ea typeface="Times New Roman" panose="02020603050405020304" pitchFamily="18" charset="0"/>
            </a:endParaRPr>
          </a:p>
          <a:p>
            <a:pPr indent="450215" algn="just"/>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Высокая и постоянная изменчивость разных свойств опухолей, с одной стороны, делает их </a:t>
            </a:r>
            <a:r>
              <a:rPr lang="ru-RU"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гетерогенными,</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с другой — способствует их адаптации к меняющимся условиям — недостатку кислорода, субстратов обмена веществ, а в ряде случаев — к лекарственным средствам (ЛС). Последнее называют ускользанием опухоли от лечения. Это требует постоянной коррекции схемы лечения пациентов, а нередко — смены ЛС. В целом процесс опухолевой прогрессии, способствуя высокой приспособляемости новообразований, создаёт условия для нарастания степени их </a:t>
            </a:r>
            <a:r>
              <a:rPr lang="ru-RU" sz="20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атипизма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следовательно — их злокачественности. </a:t>
            </a:r>
            <a:endParaRPr lang="ru-RU" sz="2000" dirty="0"/>
          </a:p>
        </p:txBody>
      </p:sp>
    </p:spTree>
    <p:extLst>
      <p:ext uri="{BB962C8B-B14F-4D97-AF65-F5344CB8AC3E}">
        <p14:creationId xmlns:p14="http://schemas.microsoft.com/office/powerpoint/2010/main" val="925130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177</TotalTime>
  <Words>1792</Words>
  <Application>Microsoft Office PowerPoint</Application>
  <PresentationFormat>Экран (4:3)</PresentationFormat>
  <Paragraphs>60</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Calibri Light</vt:lpstr>
      <vt:lpstr>MS Mincho</vt:lpstr>
      <vt:lpstr>Palatino Linotype</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26</cp:revision>
  <dcterms:created xsi:type="dcterms:W3CDTF">2020-04-13T06:53:05Z</dcterms:created>
  <dcterms:modified xsi:type="dcterms:W3CDTF">2021-04-27T06:33:40Z</dcterms:modified>
</cp:coreProperties>
</file>